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2" r:id="rId19"/>
    <p:sldId id="29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9" r:id="rId30"/>
    <p:sldId id="285" r:id="rId31"/>
    <p:sldId id="284" r:id="rId32"/>
    <p:sldId id="286" r:id="rId33"/>
    <p:sldId id="290" r:id="rId34"/>
    <p:sldId id="291" r:id="rId35"/>
    <p:sldId id="287" r:id="rId3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FF"/>
    <a:srgbClr val="00FF00"/>
    <a:srgbClr val="FF0066"/>
    <a:srgbClr val="FC046E"/>
    <a:srgbClr val="FE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FF79E8B-1572-49B9-A77F-3C9C6C5B0C58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D246399-E192-4C0A-BC25-0530E7E1800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E8B-1572-49B9-A77F-3C9C6C5B0C58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6399-E192-4C0A-BC25-0530E7E1800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E8B-1572-49B9-A77F-3C9C6C5B0C58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6399-E192-4C0A-BC25-0530E7E1800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E8B-1572-49B9-A77F-3C9C6C5B0C58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6399-E192-4C0A-BC25-0530E7E1800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E8B-1572-49B9-A77F-3C9C6C5B0C58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6399-E192-4C0A-BC25-0530E7E1800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E8B-1572-49B9-A77F-3C9C6C5B0C58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6399-E192-4C0A-BC25-0530E7E1800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E8B-1572-49B9-A77F-3C9C6C5B0C58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6399-E192-4C0A-BC25-0530E7E1800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E8B-1572-49B9-A77F-3C9C6C5B0C58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6399-E192-4C0A-BC25-0530E7E1800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9E8B-1572-49B9-A77F-3C9C6C5B0C58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6399-E192-4C0A-BC25-0530E7E1800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FF79E8B-1572-49B9-A77F-3C9C6C5B0C58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D246399-E192-4C0A-BC25-0530E7E1800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FF79E8B-1572-49B9-A77F-3C9C6C5B0C58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D246399-E192-4C0A-BC25-0530E7E1800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0">
              <a:srgbClr val="FF3399"/>
            </a:gs>
            <a:gs pos="0">
              <a:srgbClr val="FF3399"/>
            </a:gs>
            <a:gs pos="0">
              <a:srgbClr val="FF3399"/>
            </a:gs>
            <a:gs pos="0">
              <a:srgbClr val="FF3399"/>
            </a:gs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F79E8B-1572-49B9-A77F-3C9C6C5B0C58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D246399-E192-4C0A-BC25-0530E7E1800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91680" y="1772816"/>
            <a:ext cx="5723468" cy="182809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r-HR" sz="10500" b="1" dirty="0" smtClean="0">
                <a:ln w="53975" cap="rnd" cmpd="dbl">
                  <a:solidFill>
                    <a:srgbClr val="FF0000"/>
                  </a:solidFill>
                  <a:prstDash val="solid"/>
                  <a:bevel/>
                </a:ln>
                <a:solidFill>
                  <a:srgbClr val="FF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ČEŠKA</a:t>
            </a:r>
            <a:endParaRPr lang="hr-HR" sz="10500" b="1" dirty="0">
              <a:ln w="53975" cap="rnd" cmpd="dbl">
                <a:solidFill>
                  <a:srgbClr val="FF0000"/>
                </a:solidFill>
                <a:prstDash val="solid"/>
                <a:bevel/>
              </a:ln>
              <a:solidFill>
                <a:srgbClr val="FF00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hr-HR" dirty="0" smtClean="0">
                <a:solidFill>
                  <a:schemeClr val="tx1"/>
                </a:solidFill>
                <a:latin typeface="Comic Sans MS" pitchFamily="66" charset="0"/>
              </a:rPr>
              <a:t>POVRŠINA: 78.866 km²</a:t>
            </a:r>
            <a:endParaRPr lang="hr-HR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3554" name="Picture 2" descr="https://encrypted-tbn2.gstatic.com/images?q=tbn:ANd9GcQQ1X-96O8JoKNawEZPrPzkE3Xe-UfZTwQpzMzpEfILkqY6E78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365104"/>
            <a:ext cx="2019300" cy="1276350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commons/thumb/e/ed/Coat_of_arms_of_the_Czech_Republic.svg/200px-Coat_of_arms_of_the_Czech_Republic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84784"/>
            <a:ext cx="1905000" cy="2286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mpd="dbl">
                  <a:solidFill>
                    <a:srgbClr val="3399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KLIMA</a:t>
            </a:r>
            <a:endParaRPr lang="hr-HR" b="1" dirty="0">
              <a:ln w="53975" cmpd="dbl">
                <a:solidFill>
                  <a:srgbClr val="3399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31640" y="2132856"/>
            <a:ext cx="3108960" cy="36038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Umjerena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Prosječna godišnja temperatura iznosi 9  C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Prosječno padne između 500 mm i 750 mm padalina </a:t>
            </a:r>
            <a:endParaRPr lang="hr-HR" dirty="0"/>
          </a:p>
        </p:txBody>
      </p:sp>
      <p:sp>
        <p:nvSpPr>
          <p:cNvPr id="4" name="Dijagram toka: Poveznik 3"/>
          <p:cNvSpPr/>
          <p:nvPr/>
        </p:nvSpPr>
        <p:spPr>
          <a:xfrm flipH="1" flipV="1">
            <a:off x="1907704" y="3429000"/>
            <a:ext cx="45719" cy="457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.slidesharecdn.com/cechy-090227072056-phpapp02/95/cechy-21-728.jpg?cb=12370627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mpd="dbl">
                  <a:solidFill>
                    <a:srgbClr val="3399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VEGETACIJA</a:t>
            </a:r>
            <a:endParaRPr lang="hr-HR" b="1" dirty="0">
              <a:ln w="53975" cmpd="dbl">
                <a:solidFill>
                  <a:srgbClr val="3399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2119257"/>
            <a:ext cx="3613016" cy="36038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 Najveći dio Češke zauzimaju zavale i gorja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I – Moravska zavala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J – </a:t>
            </a:r>
            <a:r>
              <a:rPr lang="hr-HR" dirty="0" err="1" smtClean="0"/>
              <a:t>sredogorja</a:t>
            </a:r>
            <a:r>
              <a:rPr lang="hr-HR" dirty="0" smtClean="0"/>
              <a:t> </a:t>
            </a:r>
            <a:r>
              <a:rPr lang="hr-HR" dirty="0" err="1" smtClean="0"/>
              <a:t>Brdy</a:t>
            </a:r>
            <a:r>
              <a:rPr lang="hr-HR" dirty="0" smtClean="0"/>
              <a:t> i  </a:t>
            </a:r>
            <a:r>
              <a:rPr lang="hr-HR" dirty="0" err="1" smtClean="0"/>
              <a:t>Středočeská</a:t>
            </a:r>
            <a:r>
              <a:rPr lang="hr-HR" dirty="0" smtClean="0"/>
              <a:t> </a:t>
            </a:r>
            <a:r>
              <a:rPr lang="hr-HR" dirty="0" err="1" smtClean="0"/>
              <a:t>vrchovina</a:t>
            </a:r>
            <a:endParaRPr lang="hr-HR" dirty="0" smtClean="0"/>
          </a:p>
          <a:p>
            <a:pPr>
              <a:buFont typeface="Wingdings" pitchFamily="2" charset="2"/>
              <a:buChar char="v"/>
            </a:pPr>
            <a:r>
              <a:rPr lang="hr-HR" dirty="0" err="1" smtClean="0"/>
              <a:t>SZ</a:t>
            </a:r>
            <a:r>
              <a:rPr lang="hr-HR" dirty="0" smtClean="0"/>
              <a:t> - </a:t>
            </a:r>
            <a:r>
              <a:rPr lang="hr-HR" dirty="0" err="1" smtClean="0"/>
              <a:t>České</a:t>
            </a:r>
            <a:r>
              <a:rPr lang="hr-HR" dirty="0" smtClean="0"/>
              <a:t> </a:t>
            </a:r>
            <a:r>
              <a:rPr lang="hr-HR" dirty="0" err="1" smtClean="0"/>
              <a:t>stredohoří</a:t>
            </a:r>
            <a:r>
              <a:rPr lang="hr-HR" dirty="0" smtClean="0"/>
              <a:t> (837 m) i </a:t>
            </a:r>
            <a:r>
              <a:rPr lang="hr-HR" dirty="0" err="1" smtClean="0"/>
              <a:t>Doupovské</a:t>
            </a:r>
            <a:r>
              <a:rPr lang="hr-HR" dirty="0" smtClean="0"/>
              <a:t> </a:t>
            </a:r>
            <a:r>
              <a:rPr lang="hr-HR" dirty="0" err="1" smtClean="0"/>
              <a:t>hory</a:t>
            </a:r>
            <a:r>
              <a:rPr lang="hr-HR" dirty="0" smtClean="0"/>
              <a:t> (934 m)</a:t>
            </a:r>
          </a:p>
        </p:txBody>
      </p:sp>
      <p:pic>
        <p:nvPicPr>
          <p:cNvPr id="3074" name="Picture 2" descr="http://2.bp.blogspot.com/-phlbgSXuiec/UyTBSCXvT6I/AAAAAAAAAPs/fknDVoiyt34/s1600/Sne%C5%BEka+vr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3449994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upload.wikimedia.org/wikipedia/commons/4/48/Ustecky_kraj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2" name="AutoShape 4" descr="http://upload.wikimedia.org/wikipedia/commons/4/48/Ustecky_kraj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http://upload.wikimedia.org/wikipedia/commons/4/48/Ustecky_kraj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6" name="AutoShape 8" descr="http://upload.wikimedia.org/wikipedia/commons/4/48/Ustecky_kraj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8" name="AutoShape 10" descr="data:image/jpeg;base64,/9j/4AAQSkZJRgABAQAAAQABAAD/2wCEAAkGBxITEhUSExQVFhUWFRgbFRcXFhgXHhgXFRgXGRUXGhcZHDQsGBolGxcYITEhJSkrLjAuGh8zODMuNygtLi0BCgoKDg0NFQ8QFCsdFBwsKysrNy43NzcuMTcsMiwrLys3OCssNys3Nzc3Lis3NzcrLCw3MSw3KyswNyssKzcrMv/AABEIAKoBKQMBIgACEQEDEQH/xAAbAAEAAgMBAQAAAAAAAAAAAAAAAwQCBQYHAf/EADcQAAEDAwIFAwMCBQUAAwEAAAEAAhEDEiEEMQUGQVFhEyJxMoGRQrEjUqHB8BQzYoLhU5LxB//EABsBAQEAAgMBAAAAAAAAAAAAAAABAgUEBgcD/8QAKBEBAAICAQIFAwUAAAAAAAAAAAECAxEEITEFQVFhkQYSsRMiMqHi/9oADAMBAAIRAxEAPwD3FERAREQEREBERAREQFDrA/032AF9ptBJaLoxJGQJ6hTLmebucaOiZi2pVkD0g+CB1JgG377rG9orWZtOoffjYMmbLWmKv3WlwWt5t4noXO09R4qWlobUfTOQyLrXEAvnYuMnscyu45D5rfrmvvo2GmGy9pNrnOukAH6YAGJO/wCfN+ced366mykaTabWvu+ouJIBAzAgQ49Oy2H/APMtTWDg11X0tKHue7LW31QGANLt4i0kbYzutdiyz+tFa2mau48/w6k+HWy5cNceaO+v89Nz6dt9XsapcXrVGUnPp2S0Em+YgAk7dcQstXxBlOka03MAmWkGZMCDMHJXOcW5l09ag+nFQOcMAgbggjIO0hbN0d90vObbR6jHXwZtAAJn2xLsCN102i1TarBUZNrtpBGxjY/C8oXe8qcZZUpsonFRjYiDBa2ACD8RhVZh0KIiiCIiAiIgIiICIiAiIgIiICIiAiIgIiICIiAiIgIiICKHVaplNrnvcGtYJcT0HcrmOI87aU6J9dlSmXFjg2m7JNSCA1zNy2dz2ysLXrXvLkYOLmza+ykzEzEdvOW/1HGNOx/pvrU2vtLrS9oNoEkxPYE/YrUcZ5y0lPTVKlPUUnPsd6bQ4OJfBsBYMxMbrwVFrp51p7Vdzx/SmGsxNsszrXlHVvddzfrqpqE13tFQguawloECAGj9IjeN+srRIi4VrTbvO3Z8WHHijWOsVj2dJydpHBx1MwGBzWZALqhAaYx+lr7px0W+kRADWiSYa0NEuiTAG5tH4VHgL2nS07QBa54fj9ZM3H5YWD/oeyurc8XHWuKsx59XnHjnKyZebkrbpFf269o7fnbP1322XOt/lkxPxssEVhuieWhwggidxO5Gx3JtMATsVymmV1a4Zr3UH+oyCYIztlVUQb7hfMmoaHNLg/2uLS8F0FoLiJBBggH4wtzQ5ypenL2uDx+kZBPcO6D5/quQ0H+40ZgyDHZwIPwM5PQKuQoaeqcM1orUmVQIuG28EEgieuQrS8so8Ursp+m2o5rOwxvvB3H5XQ6vmJ1KjRbTqNqVI/iOIJwNgZ65+ceU0mnZIvPuJ8z1Xva6mXUwGiQCCC7qY6j5XWcucVOopXOaQ5ph2DB8tP8Abp+FDTaoiIgiIgIiICIiAiIgIiICIiAiIgIub45zR6NT02MD4AJN3U9IA/yVp9fzZVe1oYPTcHS4gyCAfaM9O/dF07xczrue9DRquo1Hua9ry13scQ2BMyBkdMSfC0/DOaatNjmONx/Q5wm09iARc374+NuD47wStUc6u0vruqVDeBTIcHOl02tJFvTfGFx+Re9I3SNtv4Rw+LyMs05GT7fTXr8THyx5x5jdqNVWfSqPFF4awNBLQ5jNrm9RcXOAO1y5xS6rTPpuLHtLXDcERvkfaMqJae9ptaZnu9I4+LHixVpj/jERr36dxERYvsIiypUy4hrQSSYAAkk9gBuh2brlLVEVvSIltWAcjDmyWvE7kAuEdbjGYXXnQGCWuY+CAbScTMEkgDcEb9u4Wn5b07adIPNG2sHvbc8EkWGk8Gx4gESBIAIg98XYW54dbVx9Z6S84+oc2PLzJ+yupjpPv79/ReJbTDQWhzwSXf8AHaxocDnYkjb3RuMVX1nF15JumZkyCNoPhYIuW0S4WNewOkNdNpgANOJaSG/QSJGAR7TMLBtBjja1+ehcIa4joD0k7SPkjZGiKJJzLwGjsQCS49sYjrJPRVlBdLqbHNi8ObaS5rmmXEAnwLTIjMxEjdVa5aXEtED/AMziTAmcSflYIgIiKja8E4FU1Bke1gMF5zmNgOvT8rveEaAUKTaQN0TJiJJJMwuV5c5kFKmadQe1jSWQMuJcSW77+7G2xXX6HVNq021GzDhInceD5UlJToiwq0w5padiCDBjBEHI2URkCvq894jqK2krGlTqODG5YDkWuAOx3EyPsVtOCc2Fzm068CZmptn9Mj9I6T8IunXIo6WoY4kNc0kRIBBidpjaYKkRBFh6zbrJF0TbOYmJjtKzQEREBERAREQczW4j6GsN7XtZVAAueLbmmC+JNrYjz4ypebuLmkwMYfe/qHZa0dYHfafBWXO0f6Yy2Te0Ax9HUu8AgW/9guO4vxR2oc1zmtaWsDcdYJM+N9lVUURFVEREHNc4AiuMiPSp2jsC2TPkuuPwQtGuu5y049ChUJBdc5otg2sIDw156G4uIHl3Za7lvhLKgfVqAuawgBs2hznTuQZIAGwjcZxnSZcVrZ5rHeXpHh/Px4vCsee/StY18dP7aQUzBdBgEAmMAmYBPSYP4K3Oh5ZqvDXuhlNzbrvqIHttFo2c4OBAJEiT0XT6Yim2ykPTbMkNLsk9SXEknbrjp1XxxJMnJO5Of6rlY+BHe8tLyvqq87rgpr3nv8dvyzpOFNjaVO4Ma2IcZuJJLnFu2SdjPQSUZVIFrQxozAaxjQC4WuIAbhxGCRmMLBZU2FxgAk9hlc+K1iIjXZ1a2bJabWm07tO599vjnE7kmMCT07L4rB0tuXut3xBLsGDAiN+5C+jTB/8AtlxIH0kZOY9sb9DH7qvkrIiKibS6gscCNv1N6Ob1aR1kSFJTZSdIF82uOS2Ba0unbO23zkqqrGgLQ8FzrQJIOckD2iQMAmAT2lQV0Vj/AErpNxa0Ylx29wlsW7yDMDp2RmnG7nNgAza4TIGGiRmTAkAgT4VFdFZeymMySCBDQcgwLrnFvQyBjPjrjXoQA9oNhAycwcgtJA3kfsoIFsOE8Yq0HAhxLBuwkwQd4HQ+Vr1PToR7n4bBIEwXYNsDeCYztE5QepaTUNqMa9hlrhI/zupVzHKHFaPpijNrgTaHEZDjOHQJMk4hR8y8ZBcaTCf4Xve4HqBDGiN4e5pPaFE0s80arTvo1GX0zUaMAEEgtcAR4PSPlcGhWenp3Oa3u4D8mFVbLgOuqUibC1rS+neXQJAu9knAkEnpturGp5r1JfLXBrZw0NBEeSRP7fZafUVy47+0H2gSAB0gdP375XzT1bXtdANrgYOxgzBQdTynqa1Wu+q5t4IDTUJAsGSA0dQSBgeD89itPwnmGjWc2m2WvLZg9xuAeuM/C3CjERfA4ZE5G/hfUBERAREQfCJwVxPHOVHNN9AFzYJLcSI7dx4Xbog8iewgkEEEGCCIIPYhfF0fNmgY2td6sufLnh0S0YDbQBnAgDfA8kaaqyk2BJqdy1waM7DLTmI++OirJVCsf6Qj6nNa4n6XSD4nEN/7Ed9srJlZrJNMvDogHAj3NNwIODAIjzM9FUQbB9d1EemAQ72udd1loJaWEdD3kiDESV9dSa+GseAGUwGM9+7WgQ0EYJgCBce85K16JrzXc61vozfScBJa4CYkgjPb5WCmo6gg59wwCHZwDI+I/uehK+6im2A5pJDnOEFobFtp6OM/V/RVECs8PrBrxJNpw4DYjs4fqbO4/EFVkQZ12ua4tdu32nMxHQHsrOl4fULmC1wlzdtwCfqA3x3+EfrpANovAYLiGuwwECGubgnBJncKoXEmSc9//VBnqKtzroiY87ACSepO5PdRoioKXShhe0PJa2fcRuB4USILfE6j3PueZDi5zfcHAAuO1pgZH9FUVmg7+G+fpAFoPR7nAiB0NrXTHT7BVlAWdGs5plpjv2I7EdRjZYIqLIrUutIz1h5Ax0AIJyPO/wCFFqa17y7ucbYAw0YA2AA2UaICtFvpsIJBL2twD9Lfa8E+TtH37Kqp6wljHHfLfloy0/kubP8AxA6KCBWNIIueBJZBA3gz9ZHYR+S2cKurWhpkh9olxAaB1AcYc7OwiWk/8+iCqiOEGD0RUS6XUGm9r27tcCPt0PhdpS5vpejc7/dg+wAwXdIdsB91wyKDodNzQ4VW1X02/S5r7BBcHFpByckW4k9T3XScF5hp1zZlr/cYj9IOM94j+q86X1jyCCCQRsQYI+Chp6rR1tN7i1r2lzZloIkRg4U4K8kpVC0hzSQRsQYI+67/AJP1NSpQLnuDve6Dm7ubj98eIRNN6iIogodVqmU23vcGtHU/t5KmVfX6NlZhpvEtP5B6EHug8y4nqjVqvqEzc4wYjAw3HwAqy2XMPDm6et6bXFwtBzEiZEGPj+q1qrIREVBERAVjVkgMZmAxpHaXgPJj7xP/ABHZZ6ChcKjsSxki4OI8mADJjocZk4Cg1FcvMnYCGgTDQOgBOAoI0RFQREQEREBTs0b8XCwfzO9uO4n6sdvCw04aXC7bPWJwYBPQEwJ8r7q7riXGSc4293ux4zKgmq6kA2stLIbILcOMZJnMzOdxJiFhFIkgXN7FxBHgEAY7TJ+O1dEEmooOY61wjtvkdxO4Uamo14aabptJBwdnAESBscHY/kKV+qaTaW+wAho/U0dw7vPuI2knugqIrHoNd/tl0xNhGcb2kfVGTsMBV1QVim29lo+pkuHluLh4g58yesA4U9M9wkNMd9v3VjR0nsqNJDmxLtiLhTF5aD1+lQUl9Y4ggjcEEfI2WIX1UWG6v+ZrXdzABjsCNj2MSPjC+t07DP8AFb4lrhMnE4x57eVWRBM/TwCQ5roi4AnE43iCJxIJUKl09e2QWtcDBgzuJg4Pkr7XpAe5plswO46gOHeO2DBg4KghREVBb7lTjTaDnNqEhjsyATDh4HQj9gtCig9Y0+qY9rXNcCHCW9JHwVMvMOAVxT1FJ5MC6CdsOBbnxlenSokvqIiI57nLh76tNhptuLXGYibSDPzkDC4JetaimXMc0GCWkA9iRAK8y4nwqrpyBUAzsQZBjeCrCwpIiKqIiIJNM4hwh1skAu7AmDPjus9VScHONhaLnYjA90QCMQDjGFBKva3UvbVfDjFxME3D3CIIMgkNNp32IUEFHSuc0uEHeG5JMWzAA6XD/AvrdG6Jf7BIALgRJM+NsZPRRVqznmXOLj5M/wD4sCgtN4dUPQDaAXN90wRbn3YI2Ub9K8C4t9sgA4IJMkQR9Wx2UJUlCu9hlji042MbbfKCwQ1jQ1zQSS68S0uAEWwR9BycHcjOFl6NNrPUgvafaATEOg/VacbTHb8qgrFQ/wANgPdxHhuB+C4O/B7oPrdSBtTZsYkEwSIn3EzvscbKGpULjJ3+w2wAANgsUVBERAREQFep6gmmSQ172nJeLoYbQ2JEH3Tvt0xKoqy+ofRa2SR6jsTgQ1uw6Tcf8mYIa1YuiYwIENDes7AeVc0b/wCG5rXNbhxeXXZEACC38QRuRGTigrGhIuh30uBByBOJAk7G4CCcAxKCE0nQHWm07GDBPafsVir9WpFoqTLmEP8AaJAEilifqBE9JEdzNXV6c03FpLXYBlpkEEAjPwUESKbSUL3BpNoyST0AEkx9lmzRnJcYaATLbX7FojDsH3DchBWV/TPFNvvM3Q620OloBGXE+2ZIxJGdpKwOqDWBjIOTcSwC4dGnOcknxiNlWq1S4yewG0QAIAAGwAAQSn0jB9wxlrROfDnOwCI79UdTpnIfaOzwSftaIP8ARV0QZVaZa4tO47dexHgjK6XgXLLK1EVHue1xOIAAtB8jMjqqXLuhbqXelUvtYCQ5rhiS0WmQcYMRHVehtaAIGw2RJlz2m5RoNqXEue0bMdG/ckbjx+66JEUQREQFruN8KbqGBhcWkGQRnMEZHUZWxRByOu5NApzScTUAyDADj1j+Xxk/3XIPaQSDuDB+QvXVxfN3A7T61JgDI/iAdDP1R2zmOyqxLlURFVZUqZcQ0de/xJWereC8kGZiT3dAudnu6T91Lw95b6hH/wAbt9sloz/aOsdJVVQERFQREQFZc26myBJaS0xMwTLRHWSXQR8dlWX1jyNiRiMGMHcfCA9hBIIgjcFfFaZqQWhlQEhv0kHPT25MBpGNsQML42lTdMF4NrjBAIFoJ+qczHYRPWMwVkRFQREQZ0aRc4NG5/wn8LOtVbBawe2ZkmS6JAJ7YJwB1ySpOGj39oBN2PZt74O8fnOMqqTOVAREVHxXdN/ENjrfpPvMNttHtl3UTDfdO6pqfRfVaZIcCCGi4nEiB3uAP2UGTarGSWFxdsC5oEDMwJOTj4z9q04jp2Wdena4tmYMT8LBUEREBdbyry/TfT9aq264mwSYABIJIG5kHuuSXpnLmnLNNSaSD7Zkf8yXD91JJXqFFrBaxoaOzQAPwFIiKMRERAREQEREBR6ii17XMcJa4EEeDgqREHJcS5OaGTRc68dHEG7xMCD/AJ5XHFp2gztHnsvXlxbuWa51FR0tg3ua/O77o22IJB+2FViWh4jWNzmD2smQ0ANBBALSWgbxG+ypqzxHRVKTy2oM5M/zCSLgeoMKsiiIioIiICIthy/p21NRTY8S0kyO8NJA/ICDXrKm8tIIMELueL8r0S176bXB9vta0gAuG2D3Wu0PJznNPqOLH3YiHAttEfBun8fdQ25+nWuc1op05JAGHbk7xdB32II8KPWW3mzY5xMCdwCQJA+AttW4LV0173tlgBAqMIJbcID7T8xHk52K19XQhpINRuDbjJDuzh0A6kSO0oKYCmdpHgkWmQJMZgSQSY2ggg9oPZSHUBhin0kX9TOJaY9oiYHnfaIPWdEXOiZiT9X83z5QWqI9Eh5d7rQWtFwOYi72/TEyJzjuqK+koqCIiAptLWDbpbMtIwQCJ3glp3Ej7qFEFuppS4NdTbMj3NZLrTJiRkiQBv5VQhAVZdqWuy9gLjMkG0GczAH1Z327gqCsim1FECXMdcy6AcyNy0OkDMD4wey3vDuUX1abajqgZcJDbLvadiTcMxmEGGk5RrvDXFzGh0E5JIBztET4ld1p6IY1rG7NAA+AICypsAAA2AAH2WSjEREQEREBERAREQEREBERBreLcEpagtL7paCBaQN43x0hec6zSupPNN4hzf8AAfwvWFpuNcu065L5LahAAdOMbSFViXnSKzrtBVomKjS2ZjsY3g9f/VWVUREQFtOWKd2qpYJgk46Q0kH4mF95d4a6tVb7LqbT75wI7T1PhdtpeB0adUVaYLDBBAOHA9CDtkA4jZQmWzREUYvjmg4OQtJxrlulWy2Kb/5g3Du9wG/zut4iDmH8nU/StDj6sfXmCe1vQf1XIcQ0T6LzTeBcOxkEdD946wV6sqXEuF0q4io2SNnDBHwf7bKrt5cvi7WpyVT/AE1Xj5AP7QpNJydTa5rnPL4MkQADtAP3n5Ta7cnX4TXY0vfTc1rYknzt8jyqZEbr15aLjfLTK7nVA4teQANrcdxE+N+ibTbz5bjlrgw1D3XFwY0ZI6knaemJVniXKzqNE1Lw5wIlobj3ENwZzkjoux4Tom0aTaYEQM5mXH6jPyhtFq+Caeo2002jGC0BpHaCFptPyayx4e8l5JscMBo6S3qT1/p3XVIojRcJ5ZpUmkPiq50TcMYyIb/db1EQEREBERAREQEREBERAREQEREBERBpea9G+rQhjWucCOkuiRNp6HH3ErhqnC643o1P/o794XqaIu3mPBeGurVGi1xZcA8jEAz1+xW1fydVveA5toBLCd3fytI6HuV3AAG3+TuvquzbRcnaZ1Og5r2lp9V24iYDRPkY/ot6iKIIiICIiAiIgIiICIiCHV6ZtRtjpiWnGPpcHD+oUyIgIiICIiAiIgIiIC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60" name="AutoShape 12" descr="http://upload.wikimedia.org/wikipedia/commons/4/48/Ustecky_kraj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62" name="AutoShape 14" descr="http://upload.wikimedia.org/wikipedia/commons/4/48/Ustecky_kraj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64" name="Picture 16" descr="http://www.jaktridit.cz/img/layout/kraje/ustecky-kra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296810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mpd="dbl">
                  <a:solidFill>
                    <a:srgbClr val="3399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STANOVNIŠTVO</a:t>
            </a:r>
            <a:endParaRPr lang="hr-HR" b="1" dirty="0">
              <a:ln w="53975" cmpd="dbl">
                <a:solidFill>
                  <a:srgbClr val="3399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1" y="2119257"/>
            <a:ext cx="3685023" cy="36038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10 512 782 stanovnika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Prosječna naseljenost -  više od 130 st/km2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Čine 94% stanovništva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Ostatak čine Slovaci, Poljaci, Nijemci, Mađari, Romi i Ukrajinci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Službeni jezik je češki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mpd="dbl">
                  <a:solidFill>
                    <a:srgbClr val="3399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STANOVNIŠTVO</a:t>
            </a:r>
            <a:endParaRPr lang="hr-HR" b="1" dirty="0">
              <a:ln w="53975" cmpd="dbl">
                <a:solidFill>
                  <a:srgbClr val="3399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2119257"/>
            <a:ext cx="3252975" cy="36038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Najgušće naseljeno je oko Praga, S Češka i S Morava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Najrjeđe je naseljen </a:t>
            </a:r>
            <a:r>
              <a:rPr lang="hr-HR" dirty="0" err="1" smtClean="0"/>
              <a:t>JZ</a:t>
            </a:r>
            <a:r>
              <a:rPr lang="hr-HR" dirty="0" smtClean="0"/>
              <a:t> Češke zavale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mpd="dbl">
                  <a:solidFill>
                    <a:srgbClr val="3399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GRADOVI</a:t>
            </a:r>
            <a:endParaRPr lang="hr-HR" b="1" dirty="0">
              <a:ln w="53975" cmpd="dbl">
                <a:solidFill>
                  <a:srgbClr val="3399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Prag (1 000 257) – glavni grad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Brno (378 327)</a:t>
            </a:r>
          </a:p>
          <a:p>
            <a:pPr>
              <a:buFont typeface="Wingdings" pitchFamily="2" charset="2"/>
              <a:buChar char="v"/>
            </a:pPr>
            <a:r>
              <a:rPr lang="hr-HR" dirty="0" err="1" smtClean="0"/>
              <a:t>Ostrava</a:t>
            </a:r>
            <a:r>
              <a:rPr lang="hr-HR" dirty="0" smtClean="0"/>
              <a:t> (297 421)</a:t>
            </a:r>
          </a:p>
          <a:p>
            <a:pPr>
              <a:buFont typeface="Wingdings" pitchFamily="2" charset="2"/>
              <a:buChar char="v"/>
            </a:pPr>
            <a:r>
              <a:rPr lang="hr-HR" dirty="0" err="1" smtClean="0"/>
              <a:t>Plzeň</a:t>
            </a:r>
            <a:r>
              <a:rPr lang="hr-HR" dirty="0" smtClean="0"/>
              <a:t> (167 472)</a:t>
            </a:r>
          </a:p>
          <a:p>
            <a:pPr>
              <a:buFont typeface="Wingdings" pitchFamily="2" charset="2"/>
              <a:buChar char="v"/>
            </a:pPr>
            <a:r>
              <a:rPr lang="hr-HR" dirty="0" err="1" smtClean="0"/>
              <a:t>Liberec</a:t>
            </a:r>
            <a:r>
              <a:rPr lang="hr-HR" dirty="0" smtClean="0"/>
              <a:t> (102 113) </a:t>
            </a:r>
          </a:p>
          <a:p>
            <a:pPr>
              <a:buFont typeface="Wingdings" pitchFamily="2" charset="2"/>
              <a:buChar char="v"/>
            </a:pPr>
            <a:r>
              <a:rPr lang="hr-HR" dirty="0" err="1" smtClean="0"/>
              <a:t>Olomouc</a:t>
            </a:r>
            <a:r>
              <a:rPr lang="hr-HR" dirty="0" smtClean="0"/>
              <a:t> (99 4071) </a:t>
            </a:r>
          </a:p>
          <a:p>
            <a:pPr>
              <a:buFont typeface="Wingdings" pitchFamily="2" charset="2"/>
              <a:buChar char="v"/>
            </a:pPr>
            <a:r>
              <a:rPr lang="hr-HR" dirty="0" err="1" smtClean="0"/>
              <a:t>České</a:t>
            </a:r>
            <a:r>
              <a:rPr lang="hr-HR" dirty="0" smtClean="0"/>
              <a:t> </a:t>
            </a:r>
            <a:r>
              <a:rPr lang="hr-HR" dirty="0" err="1" smtClean="0"/>
              <a:t>Budějovice</a:t>
            </a:r>
            <a:r>
              <a:rPr lang="hr-HR" dirty="0" smtClean="0"/>
              <a:t> (93 467) </a:t>
            </a:r>
          </a:p>
          <a:p>
            <a:pPr>
              <a:buFont typeface="Wingdings" pitchFamily="2" charset="2"/>
              <a:buChar char="v"/>
            </a:pPr>
            <a:r>
              <a:rPr lang="hr-HR" dirty="0" err="1" smtClean="0"/>
              <a:t>Hradec</a:t>
            </a:r>
            <a:r>
              <a:rPr lang="hr-HR" dirty="0" smtClean="0"/>
              <a:t> </a:t>
            </a:r>
            <a:r>
              <a:rPr lang="hr-HR" dirty="0" err="1" smtClean="0"/>
              <a:t>Králové</a:t>
            </a:r>
            <a:r>
              <a:rPr lang="hr-HR" dirty="0" smtClean="0"/>
              <a:t> (93 035)</a:t>
            </a:r>
            <a:endParaRPr lang="hr-HR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251520" y="5733256"/>
            <a:ext cx="3240360" cy="864096"/>
          </a:xfrm>
        </p:spPr>
        <p:txBody>
          <a:bodyPr/>
          <a:lstStyle/>
          <a:p>
            <a:r>
              <a:rPr lang="hr-HR" b="1" dirty="0" smtClean="0"/>
              <a:t>PRAG</a:t>
            </a:r>
            <a:endParaRPr lang="hr-HR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ap="flat" cmpd="dbl">
                  <a:solidFill>
                    <a:srgbClr val="3399FF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PRAG</a:t>
            </a:r>
            <a:endParaRPr lang="hr-HR" b="1" dirty="0">
              <a:ln w="53975" cap="flat" cmpd="dbl">
                <a:solidFill>
                  <a:srgbClr val="3399FF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2119257"/>
            <a:ext cx="6277311" cy="360381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Karlov most je najstariji gradski most, ujedno i najpoznatija gradska znamenitost, a povezuje Stari grad s drugom obalom </a:t>
            </a:r>
            <a:r>
              <a:rPr lang="hr-HR" dirty="0" err="1" smtClean="0"/>
              <a:t>Vltave</a:t>
            </a:r>
            <a:r>
              <a:rPr lang="hr-HR" dirty="0" smtClean="0"/>
              <a:t> - Malom Stranom</a:t>
            </a:r>
          </a:p>
          <a:p>
            <a:pPr>
              <a:buFont typeface="Wingdings" pitchFamily="2" charset="2"/>
              <a:buChar char="v"/>
            </a:pPr>
            <a:r>
              <a:rPr lang="hr-HR" dirty="0" err="1" smtClean="0"/>
              <a:t>Staroměstské</a:t>
            </a:r>
            <a:r>
              <a:rPr lang="hr-HR" dirty="0" smtClean="0"/>
              <a:t> </a:t>
            </a:r>
            <a:r>
              <a:rPr lang="hr-HR" dirty="0" err="1" smtClean="0"/>
              <a:t>náměstí</a:t>
            </a:r>
            <a:r>
              <a:rPr lang="hr-HR" dirty="0" smtClean="0"/>
              <a:t> su središnje mjesto i mjesto iz kojeg se razvio Stari grad, dok su </a:t>
            </a:r>
            <a:r>
              <a:rPr lang="hr-HR" dirty="0" err="1" smtClean="0"/>
              <a:t>Václavske</a:t>
            </a:r>
            <a:r>
              <a:rPr lang="hr-HR" dirty="0" smtClean="0"/>
              <a:t> </a:t>
            </a:r>
            <a:r>
              <a:rPr lang="hr-HR" dirty="0" err="1" smtClean="0"/>
              <a:t>náměstí</a:t>
            </a:r>
            <a:r>
              <a:rPr lang="hr-HR" dirty="0" smtClean="0"/>
              <a:t> središte Novoga grada koji je svoj razvoj započeo u 14. stoljeću za vladavine Karla IV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U početku je to bilo mjesto trgovine konjima, pa se jedno vrijeme čak i zvao “Konjski trg”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endParaRPr lang="hr-HR" dirty="0"/>
          </a:p>
        </p:txBody>
      </p:sp>
      <p:pic>
        <p:nvPicPr>
          <p:cNvPr id="21510" name="Picture 6" descr="http://holeinthedonut.smugmug.com/DailyPhotos/HITD-Daily-Photos/i-NF6SkN3/0/L/Czech-Republic-Prague-Charles-Bridge-(Karlov-Most)2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286991" cy="4864066"/>
          </a:xfrm>
          <a:prstGeom prst="rect">
            <a:avLst/>
          </a:prstGeom>
          <a:noFill/>
        </p:spPr>
      </p:pic>
      <p:pic>
        <p:nvPicPr>
          <p:cNvPr id="21506" name="Picture 2" descr="http://upload.wikimedia.org/wikipedia/commons/7/71/Praha_-_Staromestske_name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0521">
            <a:off x="1171316" y="1006516"/>
            <a:ext cx="6753966" cy="4485843"/>
          </a:xfrm>
          <a:prstGeom prst="rect">
            <a:avLst/>
          </a:prstGeom>
          <a:noFill/>
        </p:spPr>
      </p:pic>
      <p:pic>
        <p:nvPicPr>
          <p:cNvPr id="21508" name="Picture 4" descr="http://img.ct24.cz/cache/616x411/article/31/3093/309213.jpg?13231724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5638">
            <a:off x="1090047" y="963619"/>
            <a:ext cx="6876583" cy="46005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1784" y="764704"/>
            <a:ext cx="4980432" cy="54006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899592" y="551723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Brno</a:t>
            </a:r>
            <a:endParaRPr lang="hr-HR" sz="28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mpd="dbl">
                  <a:solidFill>
                    <a:srgbClr val="3399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DIJELOVI ČEŠKE</a:t>
            </a:r>
            <a:endParaRPr lang="hr-HR" b="1" dirty="0">
              <a:ln w="53975" cmpd="dbl">
                <a:solidFill>
                  <a:srgbClr val="3399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Češka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Morava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Šlesko</a:t>
            </a:r>
            <a:endParaRPr lang="hr-HR" dirty="0"/>
          </a:p>
        </p:txBody>
      </p:sp>
      <p:pic>
        <p:nvPicPr>
          <p:cNvPr id="45058" name="Picture 2" descr="http://files.pancelcino.webnode.cz/200000438-e6e97e7e31/historickez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76872"/>
            <a:ext cx="5467747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load.wikimedia.org/wikipedia/commons/9/9a/Olomouc-Horn%C3%AD_n%C3%A1m%C4%9Bst%C3%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6240693" cy="468052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971600" y="566124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/>
              <a:t>Olomouc</a:t>
            </a:r>
            <a:endParaRPr lang="hr-HR" sz="28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pogodak.rs/putovanja/wp-content/uploads/2013/09/ceske-budejovice-glavni-t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467872" cy="428625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1331640" y="544522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/>
              <a:t>České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Budějovice</a:t>
            </a:r>
            <a:endParaRPr lang="hr-HR" sz="28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.ceska-beseda-zg.hr/dokumenti/galerije/zajezd-do-ceske-republiky-2012/600x450/2-zahreb-liberec-iq-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0907" y="922220"/>
            <a:ext cx="3072341" cy="4595011"/>
          </a:xfrm>
          <a:prstGeom prst="rect">
            <a:avLst/>
          </a:prstGeom>
          <a:noFill/>
        </p:spPr>
      </p:pic>
      <p:pic>
        <p:nvPicPr>
          <p:cNvPr id="14344" name="Picture 8" descr="http://www.ceska-beseda-zg.hr/dokumenti/galerije/zajezd-do-ceske-republiky-2012/600x450/6-zahreb-liberec-iq-park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08720"/>
            <a:ext cx="3219450" cy="4752528"/>
          </a:xfrm>
          <a:prstGeom prst="rect">
            <a:avLst/>
          </a:prstGeom>
          <a:noFill/>
        </p:spPr>
      </p:pic>
      <p:pic>
        <p:nvPicPr>
          <p:cNvPr id="14348" name="Picture 12" descr="http://www.ceska-beseda-zg.hr/dokumenti/galerije/zajezd-do-ceske-republiky-2012/600x450/5-liberec-iq-spousteli-jsme-se-pozarni-ty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908720"/>
            <a:ext cx="3723506" cy="4752528"/>
          </a:xfrm>
          <a:prstGeom prst="rect">
            <a:avLst/>
          </a:prstGeom>
          <a:noFill/>
        </p:spPr>
      </p:pic>
      <p:pic>
        <p:nvPicPr>
          <p:cNvPr id="14346" name="Picture 10" descr="http://www.ceska-beseda-zg.hr/dokumenti/galerije/zajezd-do-ceske-republiky-2012/600x450/5-zahreb-liberec-iq-park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908720"/>
            <a:ext cx="5640627" cy="4752528"/>
          </a:xfrm>
          <a:prstGeom prst="rect">
            <a:avLst/>
          </a:prstGeom>
          <a:noFill/>
        </p:spPr>
      </p:pic>
      <p:pic>
        <p:nvPicPr>
          <p:cNvPr id="14338" name="Picture 2" descr="http://www.clariongrandhotelzlatylev.com/files/cms/sized/files/hotel/clarion-zlatl-liberec/Liberec_hotels-1600x1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836712"/>
            <a:ext cx="6072675" cy="47705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mpd="dbl">
                  <a:solidFill>
                    <a:srgbClr val="3399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PROMET</a:t>
            </a:r>
            <a:endParaRPr lang="hr-HR" b="1" dirty="0">
              <a:ln w="53975" cmpd="dbl">
                <a:solidFill>
                  <a:srgbClr val="3399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2119257"/>
            <a:ext cx="3252975" cy="36038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hr-HR" sz="2600" dirty="0" smtClean="0"/>
              <a:t>Cestovne i željezničke prometnice su dobro raširene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hr-HR" sz="2600" dirty="0" smtClean="0"/>
              <a:t> Kroz zračne luke Praga, Brna i </a:t>
            </a:r>
            <a:r>
              <a:rPr lang="hr-HR" sz="2600" dirty="0" err="1" smtClean="0"/>
              <a:t>Ostrave</a:t>
            </a:r>
            <a:r>
              <a:rPr lang="hr-HR" sz="2600" dirty="0" smtClean="0"/>
              <a:t> dobro su povezane s trgovinom </a:t>
            </a:r>
            <a:endParaRPr lang="hr-HR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mpd="dbl">
                  <a:solidFill>
                    <a:srgbClr val="3399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GOSPODARSTVO</a:t>
            </a:r>
            <a:endParaRPr lang="hr-HR" b="1" dirty="0">
              <a:ln w="53975" cmpd="dbl">
                <a:solidFill>
                  <a:srgbClr val="3399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1" y="2119257"/>
            <a:ext cx="3108960" cy="36038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Najviše se uzgajaju šećerna repa, pšenica, ječam, krumpir, voće i povrće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S – hmelj</a:t>
            </a:r>
          </a:p>
          <a:p>
            <a:pPr>
              <a:buFont typeface="Wingdings" pitchFamily="2" charset="2"/>
              <a:buChar char="v"/>
            </a:pPr>
            <a:r>
              <a:rPr lang="hr-HR" dirty="0" err="1" smtClean="0"/>
              <a:t>JI</a:t>
            </a:r>
            <a:r>
              <a:rPr lang="hr-HR" dirty="0" smtClean="0"/>
              <a:t> - vinogradarstvo</a:t>
            </a:r>
            <a:endParaRPr lang="hr-HR" dirty="0"/>
          </a:p>
        </p:txBody>
      </p:sp>
      <p:pic>
        <p:nvPicPr>
          <p:cNvPr id="2050" name="Picture 2" descr="http://www.jatrgovac.com/usdocs/p%C5%A1enica-%C5%BEetva-mid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4743">
            <a:off x="4544096" y="1861409"/>
            <a:ext cx="2857500" cy="2143125"/>
          </a:xfrm>
          <a:prstGeom prst="rect">
            <a:avLst/>
          </a:prstGeom>
          <a:noFill/>
        </p:spPr>
      </p:pic>
      <p:pic>
        <p:nvPicPr>
          <p:cNvPr id="2052" name="Picture 4" descr="http://oi50.tinypic.com/69jbd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8027">
            <a:off x="5375039" y="3761531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mpd="dbl">
                  <a:solidFill>
                    <a:srgbClr val="3399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GOSPODARSTVO</a:t>
            </a:r>
            <a:endParaRPr lang="hr-HR" b="1" dirty="0">
              <a:ln w="53975" cmpd="dbl">
                <a:solidFill>
                  <a:srgbClr val="3399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1" y="2119257"/>
            <a:ext cx="3108960" cy="36038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Lignit - upotrebljava se u termoelektranama, domaćinstvima i kemijskoj industriji.</a:t>
            </a:r>
          </a:p>
          <a:p>
            <a:endParaRPr lang="hr-HR" dirty="0"/>
          </a:p>
        </p:txBody>
      </p:sp>
      <p:pic>
        <p:nvPicPr>
          <p:cNvPr id="1026" name="Picture 2" descr="http://kornyezetbarat.hulladekboltermek.hu/res/img/1410/sz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32856"/>
            <a:ext cx="3646460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mpd="dbl">
                  <a:solidFill>
                    <a:srgbClr val="3399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ZANIMLJIVOSTI</a:t>
            </a:r>
            <a:endParaRPr lang="hr-HR" b="1" dirty="0">
              <a:ln w="53975" cmpd="dbl">
                <a:solidFill>
                  <a:srgbClr val="3399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75657" y="2132856"/>
            <a:ext cx="3096344" cy="36038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Karlov Univerzitet u Pragu, osnovan je 1348. godine, bio je prvi univerzitet u srednjoj Europi i u svim slavenskim zemljama</a:t>
            </a:r>
          </a:p>
          <a:p>
            <a:pPr>
              <a:buFont typeface="Wingdings" pitchFamily="2" charset="2"/>
              <a:buChar char="v"/>
            </a:pPr>
            <a:endParaRPr lang="hr-HR" dirty="0"/>
          </a:p>
        </p:txBody>
      </p:sp>
      <p:pic>
        <p:nvPicPr>
          <p:cNvPr id="37890" name="Picture 2" descr="http://upload.wikimedia.org/wikipedia/commons/7/7a/KTF_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412973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mpd="dbl">
                  <a:solidFill>
                    <a:srgbClr val="3399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ZANIMLJIVOSTI</a:t>
            </a:r>
            <a:endParaRPr lang="hr-HR" b="1" dirty="0">
              <a:ln w="53975" cmpd="dbl">
                <a:solidFill>
                  <a:srgbClr val="3399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1" y="2119257"/>
            <a:ext cx="3108960" cy="3603812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hr-HR" dirty="0" smtClean="0"/>
              <a:t>Češki Sibir, nadimak je za područje brdovitog kraja samo nekoliko kilometara </a:t>
            </a:r>
            <a:r>
              <a:rPr lang="hr-HR" dirty="0" err="1" smtClean="0"/>
              <a:t>južnije</a:t>
            </a:r>
            <a:r>
              <a:rPr lang="hr-HR" dirty="0" smtClean="0"/>
              <a:t> od glavnoga grada Praga</a:t>
            </a:r>
          </a:p>
          <a:p>
            <a:pPr marL="457200" indent="-457200">
              <a:buFont typeface="Wingdings" pitchFamily="2" charset="2"/>
              <a:buChar char="v"/>
            </a:pPr>
            <a:endParaRPr lang="hr-HR" dirty="0"/>
          </a:p>
        </p:txBody>
      </p:sp>
      <p:sp>
        <p:nvSpPr>
          <p:cNvPr id="36866" name="AutoShape 2" descr="http://upload.wikimedia.org/wikipedia/commons/1/1e/Jihocesky_kraj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6868" name="AutoShape 4" descr="http://upload.wikimedia.org/wikipedia/commons/1/1e/Jihocesky_kraj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6870" name="Picture 6" descr="http://www.golfovezpravy.cz/grafika/mapa-jihocesky-kra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76872"/>
            <a:ext cx="3601963" cy="26862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mpd="dbl">
                  <a:solidFill>
                    <a:srgbClr val="3399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ZANIMLJIVOSTI</a:t>
            </a:r>
            <a:endParaRPr lang="hr-HR" b="1" dirty="0">
              <a:ln w="53975" cmpd="dbl">
                <a:solidFill>
                  <a:srgbClr val="3399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2119257"/>
            <a:ext cx="6493336" cy="36038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Za mnoge zemlje Češko pivo je najbolje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Najveći potrošač piva na svijetu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153,6 litara po stanovniku na godinu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Prosjek je 1 litra dnevno po stanovniku</a:t>
            </a:r>
          </a:p>
          <a:p>
            <a:pPr>
              <a:buFont typeface="Wingdings" pitchFamily="2" charset="2"/>
              <a:buChar char="v"/>
            </a:pPr>
            <a:r>
              <a:rPr lang="hr-HR" dirty="0" err="1" smtClean="0"/>
              <a:t>Eggenberg</a:t>
            </a:r>
            <a:r>
              <a:rPr lang="hr-HR" dirty="0" smtClean="0"/>
              <a:t>, </a:t>
            </a:r>
            <a:r>
              <a:rPr lang="hr-HR" dirty="0" err="1" smtClean="0"/>
              <a:t>Pilsener</a:t>
            </a:r>
            <a:r>
              <a:rPr lang="hr-HR" dirty="0" smtClean="0"/>
              <a:t>, </a:t>
            </a:r>
            <a:r>
              <a:rPr lang="hr-HR" dirty="0" err="1" smtClean="0"/>
              <a:t>Chodovar</a:t>
            </a:r>
            <a:r>
              <a:rPr lang="hr-HR" dirty="0" smtClean="0"/>
              <a:t>, Prokop, </a:t>
            </a:r>
            <a:r>
              <a:rPr lang="hr-HR" dirty="0" err="1" smtClean="0"/>
              <a:t>Velkopopovicky</a:t>
            </a:r>
            <a:r>
              <a:rPr lang="hr-HR" dirty="0" smtClean="0"/>
              <a:t> </a:t>
            </a:r>
            <a:r>
              <a:rPr lang="hr-HR" dirty="0" err="1" smtClean="0"/>
              <a:t>Kozel</a:t>
            </a:r>
            <a:r>
              <a:rPr lang="hr-HR" dirty="0" smtClean="0"/>
              <a:t>, </a:t>
            </a:r>
            <a:r>
              <a:rPr lang="hr-HR" dirty="0" err="1" smtClean="0"/>
              <a:t>Dačicky</a:t>
            </a:r>
            <a:r>
              <a:rPr lang="hr-HR" dirty="0" smtClean="0"/>
              <a:t>, </a:t>
            </a:r>
            <a:r>
              <a:rPr lang="hr-HR" dirty="0" err="1" smtClean="0"/>
              <a:t>Budvar</a:t>
            </a:r>
            <a:endParaRPr lang="hr-HR" dirty="0" smtClean="0"/>
          </a:p>
          <a:p>
            <a:pPr>
              <a:buFont typeface="Wingdings" pitchFamily="2" charset="2"/>
              <a:buChar char="v"/>
            </a:pPr>
            <a:endParaRPr lang="hr-HR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traenke-endl.de/WebRoot/Store20/Shops/62558229/4BB5/F72A/AC3C/70D4/EC27/C0A8/2936/0C06/budweiser-budvar-svet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4392488" cy="5282952"/>
          </a:xfrm>
          <a:prstGeom prst="rect">
            <a:avLst/>
          </a:prstGeom>
          <a:noFill/>
        </p:spPr>
      </p:pic>
      <p:pic>
        <p:nvPicPr>
          <p:cNvPr id="1028" name="Picture 4" descr="https://lh5.googleusercontent.com/-wjyDco0a6UA/UG2iMgrNnUI/AAAAAAAACXQ/HGQrfQT0a6g/s1000/shutterstock_73365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68760"/>
            <a:ext cx="4079699" cy="3384376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5868144" y="5229200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/>
              <a:t>Prag</a:t>
            </a:r>
            <a:endParaRPr lang="hr-HR" sz="28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srce Europe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S – Poljska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I – Slovačka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Z – Njemačka 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J - Austrija</a:t>
            </a:r>
            <a:endParaRPr lang="hr-HR" dirty="0"/>
          </a:p>
        </p:txBody>
      </p:sp>
      <p:pic>
        <p:nvPicPr>
          <p:cNvPr id="26626" name="Picture 2" descr="http://upload.wikimedia.org/wikipedia/commons/thumb/5/58/Karta_Ceske.png/250px-Karta_Cesk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2856"/>
            <a:ext cx="3101330" cy="333703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 cmpd="sng">
            <a:noFill/>
          </a:ln>
        </p:spPr>
        <p:txBody>
          <a:bodyPr/>
          <a:lstStyle/>
          <a:p>
            <a:r>
              <a:rPr lang="hr-HR" b="1" dirty="0" smtClean="0">
                <a:ln w="53975" cmpd="dbl">
                  <a:solidFill>
                    <a:srgbClr val="3399FF"/>
                  </a:solidFill>
                  <a:prstDash val="solid"/>
                </a:ln>
                <a:solidFill>
                  <a:srgbClr val="FF00FF"/>
                </a:solidFill>
              </a:rPr>
              <a:t>POLOŽAJ</a:t>
            </a:r>
            <a:endParaRPr lang="hr-HR" b="1" dirty="0">
              <a:ln w="53975" cmpd="dbl">
                <a:solidFill>
                  <a:srgbClr val="3399FF"/>
                </a:solidFill>
                <a:prstDash val="solid"/>
              </a:ln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traffic.cz/images/large/Q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3672408" cy="4655418"/>
          </a:xfrm>
          <a:prstGeom prst="rect">
            <a:avLst/>
          </a:prstGeom>
          <a:noFill/>
        </p:spPr>
      </p:pic>
      <p:pic>
        <p:nvPicPr>
          <p:cNvPr id="40964" name="Picture 4" descr="http://www.pogodak.rs/putovanja/wp-content/uploads/2013/09/Plz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44824"/>
            <a:ext cx="4224469" cy="3168352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5076056" y="537321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/>
              <a:t>Plzeň</a:t>
            </a:r>
            <a:endParaRPr lang="hr-HR" sz="28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ckrumlov.info/img/atr106i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1571625" cy="5112568"/>
          </a:xfrm>
          <a:prstGeom prst="rect">
            <a:avLst/>
          </a:prstGeom>
          <a:noFill/>
        </p:spPr>
      </p:pic>
      <p:pic>
        <p:nvPicPr>
          <p:cNvPr id="41988" name="Picture 4" descr="http://upload.wikimedia.org/wikipedia/commons/4/42/Cesky_Krumlov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12776"/>
            <a:ext cx="4704522" cy="3528392"/>
          </a:xfrm>
          <a:prstGeom prst="rect">
            <a:avLst/>
          </a:prstGeom>
          <a:noFill/>
        </p:spPr>
      </p:pic>
      <p:sp>
        <p:nvSpPr>
          <p:cNvPr id="4" name="Pravokutnik 3"/>
          <p:cNvSpPr/>
          <p:nvPr/>
        </p:nvSpPr>
        <p:spPr>
          <a:xfrm>
            <a:off x="3563888" y="5301208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err="1" smtClean="0"/>
              <a:t>Česky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Krumlov</a:t>
            </a:r>
            <a:endParaRPr lang="hr-HR" sz="28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czrealtor.com/chodovar/chodovar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844824"/>
            <a:ext cx="4318319" cy="2880320"/>
          </a:xfrm>
          <a:prstGeom prst="rect">
            <a:avLst/>
          </a:prstGeom>
          <a:noFill/>
        </p:spPr>
      </p:pic>
      <p:pic>
        <p:nvPicPr>
          <p:cNvPr id="39940" name="Picture 4" descr="http://www.bov.ch/labels/CzechRepublic/cze-chodovar-prezid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48680"/>
            <a:ext cx="1811872" cy="5760640"/>
          </a:xfrm>
          <a:prstGeom prst="rect">
            <a:avLst/>
          </a:prstGeom>
          <a:noFill/>
        </p:spPr>
      </p:pic>
      <p:sp>
        <p:nvSpPr>
          <p:cNvPr id="4" name="TekstniOkvir 3"/>
          <p:cNvSpPr txBox="1"/>
          <p:nvPr/>
        </p:nvSpPr>
        <p:spPr>
          <a:xfrm>
            <a:off x="4211960" y="508518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/>
              <a:t>Chodove</a:t>
            </a:r>
            <a:r>
              <a:rPr lang="hr-HR" sz="2800" b="1" dirty="0" smtClean="0"/>
              <a:t> Plane</a:t>
            </a:r>
            <a:endParaRPr lang="hr-HR" sz="28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mpd="dbl">
                  <a:solidFill>
                    <a:srgbClr val="3399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ZANIMLJIVOSTI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1" y="2119257"/>
            <a:ext cx="3036952" cy="36038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Dućan Bata je osnovan u Češkoj premda malo ljudi misli da je tako</a:t>
            </a:r>
            <a:endParaRPr lang="hr-HR" dirty="0"/>
          </a:p>
        </p:txBody>
      </p:sp>
      <p:pic>
        <p:nvPicPr>
          <p:cNvPr id="46082" name="Picture 2" descr="http://img1.wikia.nocookie.net/__cb20130113010226/logopedia/images/d/dc/B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7456712" cy="18612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899592" y="908720"/>
          <a:ext cx="7128792" cy="39316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82198"/>
                <a:gridCol w="1782198"/>
                <a:gridCol w="1782198"/>
                <a:gridCol w="1782198"/>
              </a:tblGrid>
              <a:tr h="982909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GLAVNI GRAD</a:t>
                      </a:r>
                      <a:endParaRPr lang="hr-HR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ČEŠKI</a:t>
                      </a:r>
                      <a:r>
                        <a:rPr lang="hr-HR" baseline="0" dirty="0" smtClean="0"/>
                        <a:t> DUĆAN</a:t>
                      </a:r>
                      <a:endParaRPr lang="hr-HR" dirty="0"/>
                    </a:p>
                  </a:txBody>
                  <a:tcPr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ČEŠKA</a:t>
                      </a:r>
                      <a:endParaRPr lang="hr-HR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i="0" dirty="0" err="1" smtClean="0"/>
                        <a:t>VLTAVA</a:t>
                      </a:r>
                      <a:endParaRPr lang="hr-HR" b="1" i="0" dirty="0"/>
                    </a:p>
                  </a:txBody>
                  <a:tcPr anchor="ctr">
                    <a:solidFill>
                      <a:srgbClr val="3399FF"/>
                    </a:solidFill>
                  </a:tcPr>
                </a:tc>
              </a:tr>
              <a:tr h="982909">
                <a:tc>
                  <a:txBody>
                    <a:bodyPr/>
                    <a:lstStyle/>
                    <a:p>
                      <a:pPr algn="ctr"/>
                      <a:r>
                        <a:rPr lang="hr-HR" b="1" dirty="0" err="1" smtClean="0"/>
                        <a:t>BUDVAR</a:t>
                      </a:r>
                      <a:endParaRPr lang="hr-HR" b="1" dirty="0"/>
                    </a:p>
                  </a:txBody>
                  <a:tcPr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1894.</a:t>
                      </a:r>
                      <a:r>
                        <a:rPr lang="hr-HR" b="1" baseline="0" dirty="0" smtClean="0"/>
                        <a:t> OSNOVANA</a:t>
                      </a:r>
                      <a:endParaRPr lang="hr-HR" b="1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MORAVA</a:t>
                      </a:r>
                      <a:endParaRPr lang="hr-HR" b="1" dirty="0"/>
                    </a:p>
                  </a:txBody>
                  <a:tcPr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LABA</a:t>
                      </a:r>
                      <a:endParaRPr lang="hr-HR" b="1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</a:tr>
              <a:tr h="982909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NAJVEĆI</a:t>
                      </a:r>
                      <a:r>
                        <a:rPr lang="hr-HR" b="1" baseline="0" dirty="0" smtClean="0"/>
                        <a:t> GRAD</a:t>
                      </a:r>
                      <a:endParaRPr lang="hr-HR" b="1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err="1" smtClean="0"/>
                        <a:t>TOMAŠ</a:t>
                      </a:r>
                      <a:r>
                        <a:rPr lang="hr-HR" b="1" dirty="0" smtClean="0"/>
                        <a:t> BATA OSNOVAO</a:t>
                      </a:r>
                      <a:endParaRPr lang="hr-HR" b="1" dirty="0"/>
                    </a:p>
                  </a:txBody>
                  <a:tcPr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err="1" smtClean="0"/>
                        <a:t>SLEZKO</a:t>
                      </a:r>
                      <a:endParaRPr lang="hr-HR" b="1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err="1" smtClean="0"/>
                        <a:t>JIHLAVA</a:t>
                      </a:r>
                      <a:endParaRPr lang="hr-HR" b="1" dirty="0"/>
                    </a:p>
                  </a:txBody>
                  <a:tcPr anchor="ctr">
                    <a:solidFill>
                      <a:srgbClr val="3399FF"/>
                    </a:solidFill>
                  </a:tcPr>
                </a:tc>
              </a:tr>
              <a:tr h="982909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PRAG</a:t>
                      </a:r>
                      <a:endParaRPr lang="hr-HR" b="1" dirty="0"/>
                    </a:p>
                  </a:txBody>
                  <a:tcPr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BATA</a:t>
                      </a:r>
                      <a:endParaRPr lang="hr-HR" b="1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DIJELOVI ČEŠKE</a:t>
                      </a:r>
                      <a:endParaRPr lang="hr-HR" b="1" dirty="0"/>
                    </a:p>
                  </a:txBody>
                  <a:tcPr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ČEŠKE</a:t>
                      </a:r>
                      <a:r>
                        <a:rPr lang="hr-HR" b="1" baseline="0" dirty="0" smtClean="0"/>
                        <a:t> </a:t>
                      </a:r>
                      <a:r>
                        <a:rPr lang="hr-HR" b="1" dirty="0" smtClean="0"/>
                        <a:t>RIJEKE</a:t>
                      </a:r>
                      <a:endParaRPr lang="hr-HR" b="1" dirty="0"/>
                    </a:p>
                  </a:txBody>
                  <a:tcPr anchor="ctr"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899592" y="4797152"/>
          <a:ext cx="7128792" cy="9144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128792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hr-HR" sz="4400" b="1" dirty="0" smtClean="0">
                          <a:solidFill>
                            <a:schemeClr val="tx1"/>
                          </a:solidFill>
                        </a:rPr>
                        <a:t>ČEŠKA</a:t>
                      </a:r>
                      <a:endParaRPr lang="hr-HR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12" name="Pravokutnik 11"/>
          <p:cNvSpPr/>
          <p:nvPr/>
        </p:nvSpPr>
        <p:spPr>
          <a:xfrm>
            <a:off x="899592" y="1844824"/>
            <a:ext cx="1800000" cy="1152128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A2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899592" y="2852936"/>
            <a:ext cx="1800000" cy="100811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A3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899592" y="3861048"/>
            <a:ext cx="1800000" cy="1008000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RJEŠENJE A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2699792" y="908720"/>
            <a:ext cx="1800200" cy="1008112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B1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699792" y="1916832"/>
            <a:ext cx="1800200" cy="100811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B2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2699792" y="2852936"/>
            <a:ext cx="1800200" cy="1080120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B3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2699792" y="3861048"/>
            <a:ext cx="1800200" cy="1008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RJEŠENJE B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4499992" y="908720"/>
            <a:ext cx="1800200" cy="100811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C1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20" name="Pravokutnik 19"/>
          <p:cNvSpPr/>
          <p:nvPr/>
        </p:nvSpPr>
        <p:spPr>
          <a:xfrm>
            <a:off x="4499992" y="1916832"/>
            <a:ext cx="1800000" cy="1008000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C2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4499992" y="2852936"/>
            <a:ext cx="1800000" cy="108012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C3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22" name="Pravokutnik 21"/>
          <p:cNvSpPr/>
          <p:nvPr/>
        </p:nvSpPr>
        <p:spPr>
          <a:xfrm>
            <a:off x="4499992" y="3861048"/>
            <a:ext cx="1800200" cy="1008112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RJEŠENJE C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6300192" y="908720"/>
            <a:ext cx="1728192" cy="1008112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D1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300192" y="1916832"/>
            <a:ext cx="1728192" cy="100811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D2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6300192" y="2852936"/>
            <a:ext cx="1728192" cy="1008112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D3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26" name="Pravokutnik 25"/>
          <p:cNvSpPr/>
          <p:nvPr/>
        </p:nvSpPr>
        <p:spPr>
          <a:xfrm>
            <a:off x="6300192" y="3861048"/>
            <a:ext cx="1728192" cy="1008112"/>
          </a:xfrm>
          <a:prstGeom prst="rect">
            <a:avLst/>
          </a:prstGeom>
          <a:solidFill>
            <a:srgbClr val="FF00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RJEŠENJE D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27" name="Pravokutnik 26"/>
          <p:cNvSpPr/>
          <p:nvPr/>
        </p:nvSpPr>
        <p:spPr>
          <a:xfrm>
            <a:off x="899592" y="4797152"/>
            <a:ext cx="71287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KONAČNO RJEŠENJE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28" name="Prostoručno 27"/>
          <p:cNvSpPr/>
          <p:nvPr/>
        </p:nvSpPr>
        <p:spPr>
          <a:xfrm>
            <a:off x="899592" y="908720"/>
            <a:ext cx="1800000" cy="1008112"/>
          </a:xfrm>
          <a:custGeom>
            <a:avLst/>
            <a:gdLst>
              <a:gd name="connsiteX0" fmla="*/ 0 w 1800000"/>
              <a:gd name="connsiteY0" fmla="*/ 0 h 1008112"/>
              <a:gd name="connsiteX1" fmla="*/ 1800000 w 1800000"/>
              <a:gd name="connsiteY1" fmla="*/ 0 h 1008112"/>
              <a:gd name="connsiteX2" fmla="*/ 1800000 w 1800000"/>
              <a:gd name="connsiteY2" fmla="*/ 1008112 h 1008112"/>
              <a:gd name="connsiteX3" fmla="*/ 0 w 1800000"/>
              <a:gd name="connsiteY3" fmla="*/ 1008112 h 1008112"/>
              <a:gd name="connsiteX4" fmla="*/ 0 w 1800000"/>
              <a:gd name="connsiteY4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008112">
                <a:moveTo>
                  <a:pt x="0" y="0"/>
                </a:moveTo>
                <a:lnTo>
                  <a:pt x="1800000" y="0"/>
                </a:lnTo>
                <a:lnTo>
                  <a:pt x="1800000" y="1008112"/>
                </a:lnTo>
                <a:lnTo>
                  <a:pt x="0" y="1008112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A1</a:t>
            </a:r>
            <a:endParaRPr lang="hr-H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mpd="dbl">
                  <a:solidFill>
                    <a:srgbClr val="3399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KRAJ</a:t>
            </a:r>
            <a:endParaRPr lang="hr-HR" b="1" dirty="0">
              <a:ln w="53975" cmpd="dbl">
                <a:solidFill>
                  <a:srgbClr val="3399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b="1" dirty="0" smtClean="0">
                <a:ln w="50800" cmpd="dbl">
                  <a:solidFill>
                    <a:srgbClr val="FF00FF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IZRADILA : </a:t>
            </a:r>
          </a:p>
          <a:p>
            <a:pPr>
              <a:buNone/>
            </a:pPr>
            <a:r>
              <a:rPr lang="hr-HR" b="1" dirty="0" smtClean="0">
                <a:ln w="50800" cmpd="dbl">
                  <a:solidFill>
                    <a:srgbClr val="FF00FF"/>
                  </a:solidFill>
                  <a:prstDash val="solid"/>
                </a:ln>
                <a:solidFill>
                  <a:srgbClr val="3399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hr-HR" dirty="0" err="1" smtClean="0">
                <a:ln w="50800" cmpd="dbl">
                  <a:noFill/>
                  <a:prstDash val="solid"/>
                </a:ln>
              </a:rPr>
              <a:t>MIA</a:t>
            </a:r>
            <a:r>
              <a:rPr lang="hr-HR" dirty="0" smtClean="0">
                <a:ln w="50800" cmpd="dbl">
                  <a:noFill/>
                  <a:prstDash val="solid"/>
                </a:ln>
              </a:rPr>
              <a:t> PRESEČAN, 7.A</a:t>
            </a:r>
            <a:endParaRPr lang="hr-HR" dirty="0">
              <a:ln w="50800" cmpd="dbl">
                <a:noFill/>
                <a:prstDash val="solid"/>
              </a:ln>
            </a:endParaRPr>
          </a:p>
        </p:txBody>
      </p:sp>
      <p:pic>
        <p:nvPicPr>
          <p:cNvPr id="5" name="Slika 4" descr="DSC02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996952"/>
            <a:ext cx="5760640" cy="302433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c/c3/Europe_location_C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768752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mpd="dbl">
                  <a:solidFill>
                    <a:srgbClr val="3399FF"/>
                  </a:solidFill>
                  <a:prstDash val="solid"/>
                </a:ln>
                <a:solidFill>
                  <a:srgbClr val="FF00FF"/>
                </a:solidFill>
              </a:rPr>
              <a:t>SMJEŠTAJ</a:t>
            </a:r>
            <a:endParaRPr lang="hr-HR" b="1" dirty="0">
              <a:ln w="53975" cmpd="dbl">
                <a:solidFill>
                  <a:srgbClr val="3399FF"/>
                </a:solidFill>
                <a:prstDash val="solid"/>
              </a:ln>
              <a:solidFill>
                <a:srgbClr val="FF00FF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75656" y="2132856"/>
            <a:ext cx="6196405" cy="36038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Sjeverna polutka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Sjeverni umjereni pojas</a:t>
            </a:r>
            <a:endParaRPr lang="hr-HR" dirty="0"/>
          </a:p>
        </p:txBody>
      </p:sp>
      <p:pic>
        <p:nvPicPr>
          <p:cNvPr id="24578" name="Picture 2" descr="http://mappery.com/maps/Czech-Republic-Road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9329">
            <a:off x="3140353" y="3171317"/>
            <a:ext cx="3939647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thumb/8/88/Czechy_KrajePL.png/350px-Czechy_KrajeP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430094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mpd="dbl">
                  <a:solidFill>
                    <a:srgbClr val="3399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RELJEF</a:t>
            </a:r>
            <a:endParaRPr lang="hr-HR" b="1" dirty="0">
              <a:ln w="53975" cmpd="dbl">
                <a:solidFill>
                  <a:srgbClr val="3399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2060849"/>
            <a:ext cx="3108960" cy="194421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brdovit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planina Krkonoše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najviši vrh </a:t>
            </a:r>
            <a:r>
              <a:rPr lang="hr-HR" dirty="0" err="1" smtClean="0"/>
              <a:t>Sněžka</a:t>
            </a:r>
            <a:r>
              <a:rPr lang="hr-HR" dirty="0" smtClean="0"/>
              <a:t> 1602 m</a:t>
            </a:r>
          </a:p>
          <a:p>
            <a:pPr>
              <a:buNone/>
            </a:pPr>
            <a:endParaRPr lang="hr-HR" dirty="0" smtClean="0"/>
          </a:p>
          <a:p>
            <a:pPr>
              <a:buFont typeface="Wingdings" pitchFamily="2" charset="2"/>
              <a:buChar char="v"/>
            </a:pPr>
            <a:endParaRPr lang="hr-HR" dirty="0" smtClean="0"/>
          </a:p>
          <a:p>
            <a:pPr>
              <a:buFont typeface="Wingdings" pitchFamily="2" charset="2"/>
              <a:buChar char="v"/>
            </a:pPr>
            <a:endParaRPr lang="hr-HR" dirty="0" smtClean="0"/>
          </a:p>
          <a:p>
            <a:pPr>
              <a:buFont typeface="Wingdings" pitchFamily="2" charset="2"/>
              <a:buChar char="v"/>
            </a:pPr>
            <a:endParaRPr lang="hr-HR" dirty="0"/>
          </a:p>
        </p:txBody>
      </p:sp>
      <p:pic>
        <p:nvPicPr>
          <p:cNvPr id="22530" name="Picture 2" descr="http://upload.wikimedia.org/wikipedia/commons/thumb/c/cc/Kralovehradecky_kraj.svg/254px-Kralovehradecky_kraj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84984"/>
            <a:ext cx="3405728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53975" cap="rnd" cmpd="dbl">
                  <a:solidFill>
                    <a:srgbClr val="3399FF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RIJEKE</a:t>
            </a:r>
            <a:endParaRPr lang="hr-HR" b="1" dirty="0">
              <a:ln w="53975" cap="rnd" cmpd="dbl">
                <a:solidFill>
                  <a:srgbClr val="3399FF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err="1" smtClean="0"/>
              <a:t>Vltava</a:t>
            </a:r>
            <a:endParaRPr lang="hr-HR" dirty="0" smtClean="0"/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Laba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Morava</a:t>
            </a:r>
          </a:p>
          <a:p>
            <a:pPr>
              <a:buFont typeface="Wingdings" pitchFamily="2" charset="2"/>
              <a:buChar char="v"/>
            </a:pPr>
            <a:r>
              <a:rPr lang="hr-HR" dirty="0" err="1" smtClean="0"/>
              <a:t>Jihlava</a:t>
            </a:r>
            <a:r>
              <a:rPr lang="hr-HR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Odra</a:t>
            </a:r>
          </a:p>
          <a:p>
            <a:pPr>
              <a:buFont typeface="Wingdings" pitchFamily="2" charset="2"/>
              <a:buChar char="v"/>
            </a:pPr>
            <a:r>
              <a:rPr lang="hr-HR" dirty="0" err="1" smtClean="0"/>
              <a:t>Berounka</a:t>
            </a:r>
            <a:endParaRPr lang="hr-HR" dirty="0"/>
          </a:p>
        </p:txBody>
      </p:sp>
      <p:pic>
        <p:nvPicPr>
          <p:cNvPr id="7170" name="Picture 2" descr="http://www.vltava-boat.eu/images/vltava-boat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060848"/>
            <a:ext cx="4726491" cy="31372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zcrush.com/maps/map_cz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448973" cy="4544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529</TotalTime>
  <Words>481</Words>
  <Application>Microsoft Office PowerPoint</Application>
  <PresentationFormat>Prikaz na zaslonu (4:3)</PresentationFormat>
  <Paragraphs>125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36" baseType="lpstr">
      <vt:lpstr>Tema1</vt:lpstr>
      <vt:lpstr>ČEŠKA</vt:lpstr>
      <vt:lpstr>DIJELOVI ČEŠKE</vt:lpstr>
      <vt:lpstr>POLOŽAJ</vt:lpstr>
      <vt:lpstr>PowerPointova prezentacija</vt:lpstr>
      <vt:lpstr>SMJEŠTAJ</vt:lpstr>
      <vt:lpstr>PowerPointova prezentacija</vt:lpstr>
      <vt:lpstr>RELJEF</vt:lpstr>
      <vt:lpstr>RIJEKE</vt:lpstr>
      <vt:lpstr>PowerPointova prezentacija</vt:lpstr>
      <vt:lpstr>KLIMA</vt:lpstr>
      <vt:lpstr>PowerPointova prezentacija</vt:lpstr>
      <vt:lpstr>VEGETACIJA</vt:lpstr>
      <vt:lpstr>PowerPointova prezentacija</vt:lpstr>
      <vt:lpstr>STANOVNIŠTVO</vt:lpstr>
      <vt:lpstr>STANOVNIŠTVO</vt:lpstr>
      <vt:lpstr>GRADOVI</vt:lpstr>
      <vt:lpstr>PRAG</vt:lpstr>
      <vt:lpstr>PRAG</vt:lpstr>
      <vt:lpstr>PowerPointova prezentacija</vt:lpstr>
      <vt:lpstr>PowerPointova prezentacija</vt:lpstr>
      <vt:lpstr>PowerPointova prezentacija</vt:lpstr>
      <vt:lpstr>PowerPointova prezentacija</vt:lpstr>
      <vt:lpstr>PROMET</vt:lpstr>
      <vt:lpstr>GOSPODARSTVO</vt:lpstr>
      <vt:lpstr>GOSPODARSTVO</vt:lpstr>
      <vt:lpstr>ZANIMLJIVOSTI</vt:lpstr>
      <vt:lpstr>ZANIMLJIVOSTI</vt:lpstr>
      <vt:lpstr>ZANIMLJIVOSTI</vt:lpstr>
      <vt:lpstr>PowerPointova prezentacija</vt:lpstr>
      <vt:lpstr>PowerPointova prezentacija</vt:lpstr>
      <vt:lpstr>PowerPointova prezentacija</vt:lpstr>
      <vt:lpstr>PowerPointova prezentacija</vt:lpstr>
      <vt:lpstr>ZANIMLJIVOSTI</vt:lpstr>
      <vt:lpstr>PowerPointova prezentacija</vt:lpstr>
      <vt:lpstr>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ČEŠKA</dc:title>
  <dc:creator>Mia</dc:creator>
  <cp:lastModifiedBy>Rahela</cp:lastModifiedBy>
  <cp:revision>61</cp:revision>
  <dcterms:created xsi:type="dcterms:W3CDTF">2014-10-15T20:34:19Z</dcterms:created>
  <dcterms:modified xsi:type="dcterms:W3CDTF">2015-02-04T08:18:55Z</dcterms:modified>
</cp:coreProperties>
</file>