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2" r:id="rId13"/>
    <p:sldId id="266" r:id="rId14"/>
    <p:sldId id="267" r:id="rId15"/>
    <p:sldId id="268" r:id="rId16"/>
    <p:sldId id="273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>
        <p:scale>
          <a:sx n="108" d="100"/>
          <a:sy n="108" d="100"/>
        </p:scale>
        <p:origin x="-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F0F5-47C4-4E53-8B0A-E738E3C984F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CCFA-F06C-496D-BBE3-7B948E0E88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7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DCCFA-F06C-496D-BBE3-7B948E0E8884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DDB6-1C1C-4E56-B66B-04E55D10E024}" type="datetimeFigureOut">
              <a:rPr lang="sr-Latn-CS" smtClean="0"/>
              <a:pPr/>
              <a:t>22.12.2014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4547-DA53-4855-A023-615CF5FF60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b="1" dirty="0" smtClean="0">
                <a:solidFill>
                  <a:srgbClr val="FF0000"/>
                </a:solidFill>
              </a:rPr>
              <a:t>ISLAND</a:t>
            </a:r>
            <a:endParaRPr lang="hr-HR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Njóta</a:t>
            </a:r>
            <a:r>
              <a:rPr lang="hr-HR" dirty="0" smtClean="0">
                <a:solidFill>
                  <a:schemeClr val="tx1"/>
                </a:solidFill>
              </a:rPr>
              <a:t>(</a:t>
            </a:r>
            <a:r>
              <a:rPr lang="hr-HR" dirty="0" err="1" smtClean="0">
                <a:solidFill>
                  <a:schemeClr val="tx1"/>
                </a:solidFill>
              </a:rPr>
              <a:t>hrv</a:t>
            </a:r>
            <a:r>
              <a:rPr lang="hr-HR" dirty="0" smtClean="0">
                <a:solidFill>
                  <a:schemeClr val="tx1"/>
                </a:solidFill>
              </a:rPr>
              <a:t>. Uživajte)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3643314"/>
          </a:xfrm>
        </p:spPr>
      </p:pic>
      <p:pic>
        <p:nvPicPr>
          <p:cNvPr id="5" name="Picture 4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VEGETACIJA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Šume su nekad pokrivale velika područja otoka, ali su ih odavno iskrčili doseljenici. Danas je pošumljen tek 1% Islanda. </a:t>
            </a:r>
          </a:p>
          <a:p>
            <a:r>
              <a:rPr lang="hr-HR" dirty="0" smtClean="0"/>
              <a:t>Karakteristična vegetacija su mahovine i lišajevi, s nešto malo grmlja. Rijetki travnjaci ograničeni su na doline i ravnicu uz obalu.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Lisice su jedini autohtoni sisavci na Islandu. Miševi i štakori došli su s Vikinzima, kao i domaće životinje poput otpornoga islandskoga ponija, a sobovi su uvezeni u 18. stoljeću. Ptičje carstvo je bogato i raznoliko, osobito na morskim klifovima i jezeru </a:t>
            </a:r>
            <a:r>
              <a:rPr lang="hr-HR" dirty="0" err="1" smtClean="0"/>
              <a:t>Myvatn</a:t>
            </a:r>
            <a:r>
              <a:rPr lang="hr-HR" dirty="0" smtClean="0"/>
              <a:t> na sjeveru.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43_Islandski_po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428604"/>
            <a:ext cx="2152620" cy="2786082"/>
          </a:xfrm>
        </p:spPr>
      </p:pic>
      <p:pic>
        <p:nvPicPr>
          <p:cNvPr id="5" name="Picture 4" descr="200px-Puff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817295" cy="2558500"/>
          </a:xfrm>
          <a:prstGeom prst="rect">
            <a:avLst/>
          </a:prstGeom>
        </p:spPr>
      </p:pic>
      <p:pic>
        <p:nvPicPr>
          <p:cNvPr id="6" name="Picture 5" descr="islan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3071802" cy="2786082"/>
          </a:xfrm>
          <a:prstGeom prst="rect">
            <a:avLst/>
          </a:prstGeom>
        </p:spPr>
      </p:pic>
      <p:pic>
        <p:nvPicPr>
          <p:cNvPr id="7" name="Picture 6" descr="Hornstrandir_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643314"/>
            <a:ext cx="6410714" cy="2857520"/>
          </a:xfrm>
          <a:prstGeom prst="rect">
            <a:avLst/>
          </a:prstGeom>
        </p:spPr>
      </p:pic>
      <p:pic>
        <p:nvPicPr>
          <p:cNvPr id="8" name="Picture 7" descr="bio_mikroorg_mahovine_i_lisajevi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214290"/>
            <a:ext cx="307183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STANOVNIŠTVO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dirty="0" smtClean="0"/>
              <a:t>Na Islandu živi 321 857 st. (2013). S prosječnom gustoćom od 3,1 st./km². Island je najrjeđe naseljena europska država. Naseljeno je samo 42 085 km² uglavnom obalnih nizina. Najgušće je naseljena južna i jugozapadna obala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r>
              <a:rPr lang="vi-VN" sz="2400" dirty="0" smtClean="0"/>
              <a:t>Prema mjestu rođenja i državljanstvu stanovnici su Islanđani (93,4%; potomci irskih i skandinavskih doseljenika), Poljaci (2,9%), Litvanci (0,5%), Danci (0,3%) i dr. </a:t>
            </a: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429132"/>
            <a:ext cx="5143536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 Najvažnija grana gospodarstva je ribarstvo (lov, prodaja,prerada ribe, proizvodnja opreme). </a:t>
            </a:r>
          </a:p>
          <a:p>
            <a:r>
              <a:rPr lang="hr-HR" dirty="0" smtClean="0"/>
              <a:t>Mogući gubitak kontrole nad ribolovnim područjima jedan je od glavnih razloga suzdržanosti Islanda prema uključenju u EU. </a:t>
            </a:r>
          </a:p>
          <a:p>
            <a:r>
              <a:rPr lang="hr-HR" dirty="0" smtClean="0"/>
              <a:t>Poljoprivreda danas ima malu važnost. </a:t>
            </a:r>
          </a:p>
          <a:p>
            <a:r>
              <a:rPr lang="hr-HR" dirty="0" smtClean="0"/>
              <a:t>Stočarstvo (ovčarstvo i govedarstvo) važnije je od ratarstva, a glavni  problem je nedostatak obradiva tla. </a:t>
            </a:r>
          </a:p>
          <a:p>
            <a:r>
              <a:rPr lang="hr-HR" dirty="0" smtClean="0"/>
              <a:t>Uzgajaju se krmno bilje, krumpir, repa i druge </a:t>
            </a:r>
            <a:r>
              <a:rPr lang="hr-HR" dirty="0" err="1" smtClean="0"/>
              <a:t>okopavine</a:t>
            </a:r>
            <a:r>
              <a:rPr lang="hr-HR" dirty="0" smtClean="0"/>
              <a:t>. </a:t>
            </a:r>
          </a:p>
          <a:p>
            <a:r>
              <a:rPr lang="hr-HR" dirty="0" smtClean="0"/>
              <a:t>Nakon II. svjetskog rata intenzivno se grade plastenici koji se griju geotermalnom energijom, a uzgaja se različito povrće, cvijeće, voće (čak i banane). </a:t>
            </a:r>
            <a:endParaRPr lang="hr-HR" dirty="0"/>
          </a:p>
        </p:txBody>
      </p:sp>
      <p:pic>
        <p:nvPicPr>
          <p:cNvPr id="4" name="Picture 3" descr="smok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35827"/>
            <a:ext cx="3214710" cy="2411033"/>
          </a:xfrm>
          <a:prstGeom prst="rect">
            <a:avLst/>
          </a:prstGeom>
        </p:spPr>
      </p:pic>
      <p:pic>
        <p:nvPicPr>
          <p:cNvPr id="7" name="Picture 6" descr="ribarstvo_island_600293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14620"/>
            <a:ext cx="6924680" cy="3462340"/>
          </a:xfrm>
          <a:prstGeom prst="rect">
            <a:avLst/>
          </a:prstGeom>
        </p:spPr>
      </p:pic>
      <p:pic>
        <p:nvPicPr>
          <p:cNvPr id="8" name="Picture 7" descr="1379575508detox_meni_islandska-riblja-juha_recept1122x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76593"/>
            <a:ext cx="6286512" cy="392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Glavni grad je Reykjavik, što znači »zadimljeni zaljev«.</a:t>
            </a:r>
            <a:endParaRPr lang="hr-HR" dirty="0"/>
          </a:p>
        </p:txBody>
      </p:sp>
      <p:pic>
        <p:nvPicPr>
          <p:cNvPr id="4" name="Picture 3" descr="reykjavik%20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572000" cy="3929089"/>
          </a:xfrm>
          <a:prstGeom prst="rect">
            <a:avLst/>
          </a:prstGeom>
        </p:spPr>
      </p:pic>
      <p:pic>
        <p:nvPicPr>
          <p:cNvPr id="5" name="Picture 4" descr="Reykjavík_séð_úr_Hallgrímskirkj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57200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Ostali gradovi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Akureyri</a:t>
            </a:r>
            <a:endParaRPr lang="hr-HR" dirty="0" smtClean="0"/>
          </a:p>
          <a:p>
            <a:endParaRPr lang="hr-HR" b="1" dirty="0" smtClean="0"/>
          </a:p>
          <a:p>
            <a:r>
              <a:rPr lang="hr-HR" dirty="0" err="1" smtClean="0"/>
              <a:t>Hafnarfjörður</a:t>
            </a:r>
            <a:endParaRPr lang="hr-HR" dirty="0" smtClean="0"/>
          </a:p>
          <a:p>
            <a:endParaRPr lang="hr-HR" b="1" dirty="0" smtClean="0"/>
          </a:p>
          <a:p>
            <a:r>
              <a:rPr lang="hr-HR" dirty="0" err="1" smtClean="0"/>
              <a:t>Húsavík</a:t>
            </a:r>
            <a:r>
              <a:rPr lang="hr-HR" dirty="0" smtClean="0"/>
              <a:t>   </a:t>
            </a:r>
          </a:p>
          <a:p>
            <a:endParaRPr lang="hr-HR" b="1" dirty="0" smtClean="0"/>
          </a:p>
          <a:p>
            <a:r>
              <a:rPr lang="hr-HR" dirty="0" err="1" smtClean="0"/>
              <a:t>Keflavík</a:t>
            </a:r>
            <a:endParaRPr lang="hr-HR" dirty="0" smtClean="0"/>
          </a:p>
          <a:p>
            <a:pPr>
              <a:buNone/>
            </a:pPr>
            <a:endParaRPr lang="hr-HR" b="1" dirty="0" smtClean="0"/>
          </a:p>
          <a:p>
            <a:r>
              <a:rPr lang="hr-HR" dirty="0" err="1" smtClean="0"/>
              <a:t>Ísafjörður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142984"/>
            <a:ext cx="2619375" cy="1743075"/>
          </a:xfrm>
          <a:prstGeom prst="rect">
            <a:avLst/>
          </a:prstGeom>
        </p:spPr>
      </p:pic>
      <p:pic>
        <p:nvPicPr>
          <p:cNvPr id="6" name="Picture 5" descr="hansi-g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669" y="1000108"/>
            <a:ext cx="2750331" cy="1833554"/>
          </a:xfrm>
          <a:prstGeom prst="rect">
            <a:avLst/>
          </a:prstGeom>
        </p:spPr>
      </p:pic>
      <p:pic>
        <p:nvPicPr>
          <p:cNvPr id="7" name="Picture 6" descr="Husavik_Iceland_200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928934"/>
            <a:ext cx="2643206" cy="1982405"/>
          </a:xfrm>
          <a:prstGeom prst="rect">
            <a:avLst/>
          </a:prstGeom>
        </p:spPr>
      </p:pic>
      <p:pic>
        <p:nvPicPr>
          <p:cNvPr id="8" name="Picture 7" descr="Keflavik_aerial_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000373"/>
            <a:ext cx="2571768" cy="1928826"/>
          </a:xfrm>
          <a:prstGeom prst="rect">
            <a:avLst/>
          </a:prstGeom>
        </p:spPr>
      </p:pic>
      <p:pic>
        <p:nvPicPr>
          <p:cNvPr id="9" name="Picture 8" descr="isafjordur-99-263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5072074"/>
            <a:ext cx="3643338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6861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Žena poznatog hrvatskog skijaša je Islanđanka</a:t>
            </a:r>
          </a:p>
          <a:p>
            <a:r>
              <a:rPr lang="hr-HR" dirty="0" smtClean="0"/>
              <a:t>Island je poznat kao zemlja vatre i leda</a:t>
            </a:r>
          </a:p>
          <a:p>
            <a:r>
              <a:rPr lang="hr-HR" dirty="0" smtClean="0"/>
              <a:t>Kultura potječe od prvotnih vikinških doseljenika iz 9. stoljeća. Zemlja, kao i njezin narod, razvili su se u oporom, vulkanski aktivnom okolišu kakvom nema slična u Europi.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3143240" cy="1790700"/>
          </a:xfrm>
          <a:prstGeom prst="rect">
            <a:avLst/>
          </a:prstGeom>
        </p:spPr>
      </p:pic>
      <p:pic>
        <p:nvPicPr>
          <p:cNvPr id="5" name="Picture 4" descr="fire_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5" y="4071942"/>
            <a:ext cx="2786082" cy="2500308"/>
          </a:xfrm>
          <a:prstGeom prst="rect">
            <a:avLst/>
          </a:prstGeom>
        </p:spPr>
      </p:pic>
      <p:pic>
        <p:nvPicPr>
          <p:cNvPr id="6" name="Picture 5" descr="vikinz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4286256"/>
            <a:ext cx="257175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 koliko je regija Island podijeljen?</a:t>
            </a:r>
          </a:p>
          <a:p>
            <a:pPr>
              <a:buNone/>
            </a:pPr>
            <a:r>
              <a:rPr lang="hr-HR" dirty="0" smtClean="0"/>
              <a:t>                          </a:t>
            </a:r>
            <a:r>
              <a:rPr lang="hr-HR" dirty="0" smtClean="0">
                <a:solidFill>
                  <a:srgbClr val="FF0000"/>
                </a:solidFill>
              </a:rPr>
              <a:t>Island je podijeljen u 8 regija.</a:t>
            </a:r>
          </a:p>
          <a:p>
            <a:r>
              <a:rPr lang="hr-HR" dirty="0" smtClean="0"/>
              <a:t>Koji je glavni grad i koje značenje njegovo ime ima?            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Glavni grad je Reykjavik i znači zadimljeni zaljev.</a:t>
            </a:r>
          </a:p>
          <a:p>
            <a:r>
              <a:rPr lang="hr-HR" dirty="0" smtClean="0"/>
              <a:t>Kakve su rijeke u Islandu?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Rijeke su kratkog toka, s puno brzaca i vodopada</a:t>
            </a:r>
          </a:p>
          <a:p>
            <a:r>
              <a:rPr lang="hr-HR" dirty="0" smtClean="0"/>
              <a:t>Kakvu važnost poljoprivreda ima?</a:t>
            </a:r>
          </a:p>
          <a:p>
            <a:pPr>
              <a:buNone/>
            </a:pPr>
            <a:r>
              <a:rPr lang="hr-HR" dirty="0" smtClean="0"/>
              <a:t>                    </a:t>
            </a:r>
            <a:r>
              <a:rPr lang="hr-HR" dirty="0" smtClean="0">
                <a:solidFill>
                  <a:srgbClr val="FF0000"/>
                </a:solidFill>
              </a:rPr>
              <a:t>Poljoprivreda ima malu važnost</a:t>
            </a:r>
          </a:p>
          <a:p>
            <a:pPr>
              <a:buNone/>
            </a:pPr>
            <a:r>
              <a:rPr lang="hr-HR" dirty="0" smtClean="0"/>
              <a:t>      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Napravila :  </a:t>
            </a:r>
            <a:r>
              <a:rPr lang="hr-HR" dirty="0" smtClean="0">
                <a:latin typeface="Brush Script MT" pitchFamily="66" charset="0"/>
              </a:rPr>
              <a:t>MARIJA MERKAŠ</a:t>
            </a:r>
          </a:p>
          <a:p>
            <a:endParaRPr lang="hr-HR" dirty="0">
              <a:latin typeface="Brush Script MT" pitchFamily="66" charset="0"/>
            </a:endParaRPr>
          </a:p>
          <a:p>
            <a:endParaRPr lang="hr-HR" dirty="0" smtClean="0">
              <a:latin typeface="Brush Script MT" pitchFamily="66" charset="0"/>
            </a:endParaRPr>
          </a:p>
          <a:p>
            <a:pPr>
              <a:buNone/>
            </a:pPr>
            <a:r>
              <a:rPr lang="hr-HR" dirty="0" smtClean="0"/>
              <a:t>                            </a:t>
            </a:r>
            <a:endParaRPr lang="hr-HR" dirty="0"/>
          </a:p>
        </p:txBody>
      </p:sp>
      <p:pic>
        <p:nvPicPr>
          <p:cNvPr id="9" name="Picture 8" descr="thank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17" y="2428868"/>
            <a:ext cx="3771197" cy="2643206"/>
          </a:xfrm>
          <a:prstGeom prst="rect">
            <a:avLst/>
          </a:prstGeom>
        </p:spPr>
      </p:pic>
      <p:pic>
        <p:nvPicPr>
          <p:cNvPr id="11" name="Picture 10" descr="smajlic velik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Uvod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Geografski smještaj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Geografski položaj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Reljef 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Vode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Klima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Vegetacija</a:t>
            </a:r>
          </a:p>
          <a:p>
            <a:r>
              <a:rPr lang="hr-HR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Stanonivšto</a:t>
            </a:r>
            <a:endParaRPr lang="hr-HR" sz="5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Gospodarstvo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Gradovi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Zanimljivosti</a:t>
            </a:r>
          </a:p>
          <a:p>
            <a:r>
              <a:rPr lang="hr-HR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Kviz </a:t>
            </a:r>
          </a:p>
          <a:p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hr-HR" dirty="0" smtClean="0"/>
              <a:t>ISLAND je republika</a:t>
            </a:r>
          </a:p>
          <a:p>
            <a:r>
              <a:rPr lang="hr-HR" dirty="0"/>
              <a:t>Država je administrativno podijeljena na 8 regija</a:t>
            </a:r>
            <a:r>
              <a:rPr lang="hr-HR" dirty="0" smtClean="0"/>
              <a:t>.</a:t>
            </a:r>
          </a:p>
          <a:p>
            <a:r>
              <a:rPr lang="hr-HR" dirty="0"/>
              <a:t> </a:t>
            </a:r>
            <a:r>
              <a:rPr lang="hr-HR" i="1" dirty="0"/>
              <a:t>Nacionalni blagdan:</a:t>
            </a:r>
            <a:r>
              <a:rPr lang="hr-HR" dirty="0"/>
              <a:t> Dan neovisnosti, 17. lipnja (1944</a:t>
            </a:r>
            <a:r>
              <a:rPr lang="hr-HR" dirty="0" smtClean="0"/>
              <a:t>).</a:t>
            </a:r>
          </a:p>
          <a:p>
            <a:r>
              <a:rPr lang="hr-HR" dirty="0" smtClean="0"/>
              <a:t>Grb:                                     Zastava: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regions_of_icela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14290"/>
            <a:ext cx="8876128" cy="4429156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143380"/>
            <a:ext cx="2286016" cy="2428892"/>
          </a:xfrm>
          <a:prstGeom prst="rect">
            <a:avLst/>
          </a:prstGeom>
        </p:spPr>
      </p:pic>
      <p:pic>
        <p:nvPicPr>
          <p:cNvPr id="6" name="Picture 5" descr="is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86256"/>
            <a:ext cx="2928958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SMJEŠTAJ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ISLAND </a:t>
            </a:r>
            <a:r>
              <a:rPr lang="hr-HR" dirty="0" smtClean="0"/>
              <a:t>se nalazi zapadno od ekvatora, sjeverno od nultog meridijana</a:t>
            </a: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3" descr="10s7rr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71810"/>
            <a:ext cx="8599273" cy="30242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POLOŽAJ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Republika Island </a:t>
            </a:r>
            <a:r>
              <a:rPr lang="vi-VN" sz="2800" dirty="0" smtClean="0"/>
              <a:t>je </a:t>
            </a:r>
            <a:r>
              <a:rPr lang="vi-VN" sz="2800" dirty="0"/>
              <a:t>otočna zemlja bez kopnenih granica u sjevernom Atlantiku, između Grenlanda, Norveške, </a:t>
            </a:r>
            <a:r>
              <a:rPr lang="vi-VN" sz="2800" dirty="0" smtClean="0"/>
              <a:t>i </a:t>
            </a:r>
            <a:r>
              <a:rPr lang="vi-VN" sz="2800" dirty="0"/>
              <a:t>Britanskih otoka</a:t>
            </a:r>
            <a:r>
              <a:rPr lang="vi-VN" sz="2800" dirty="0" smtClean="0"/>
              <a:t>.</a:t>
            </a:r>
            <a:endParaRPr lang="hr-HR" sz="2800" dirty="0" smtClean="0"/>
          </a:p>
          <a:p>
            <a:r>
              <a:rPr lang="hr-HR" sz="2800" dirty="0" smtClean="0"/>
              <a:t>18. otok po veličini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Cerf_Island_Resort_045_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00438"/>
            <a:ext cx="7429552" cy="2933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RELJEF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429396"/>
          </a:xfrm>
        </p:spPr>
        <p:txBody>
          <a:bodyPr>
            <a:noAutofit/>
          </a:bodyPr>
          <a:lstStyle/>
          <a:p>
            <a:endParaRPr lang="hr-HR" sz="1400" dirty="0" smtClean="0"/>
          </a:p>
          <a:p>
            <a:endParaRPr lang="hr-HR" sz="1900" dirty="0" smtClean="0"/>
          </a:p>
          <a:p>
            <a:pPr>
              <a:buNone/>
            </a:pPr>
            <a:endParaRPr lang="hr-HR" sz="1800" dirty="0" smtClean="0"/>
          </a:p>
          <a:p>
            <a:r>
              <a:rPr lang="hr-HR" sz="2400" dirty="0" smtClean="0"/>
              <a:t>Uz </a:t>
            </a:r>
            <a:r>
              <a:rPr lang="hr-HR" sz="2400" dirty="0"/>
              <a:t>obalu </a:t>
            </a:r>
            <a:r>
              <a:rPr lang="hr-HR" sz="2400" dirty="0" smtClean="0"/>
              <a:t>, </a:t>
            </a:r>
            <a:r>
              <a:rPr lang="hr-HR" sz="2400" dirty="0"/>
              <a:t>razvedenu zaljevima </a:t>
            </a:r>
            <a:r>
              <a:rPr lang="hr-HR" sz="2400" dirty="0" smtClean="0"/>
              <a:t>pružaju </a:t>
            </a:r>
            <a:r>
              <a:rPr lang="hr-HR" sz="2400" dirty="0"/>
              <a:t>se nizine; najveće značenje ima plodna i gusto naseljena nizina u jugozapadnom dijelu otoka. </a:t>
            </a:r>
            <a:endParaRPr lang="hr-HR" sz="2400" dirty="0" smtClean="0"/>
          </a:p>
          <a:p>
            <a:r>
              <a:rPr lang="hr-HR" sz="2400" dirty="0" smtClean="0"/>
              <a:t>Od </a:t>
            </a:r>
            <a:r>
              <a:rPr lang="hr-HR" sz="2400" dirty="0"/>
              <a:t>priobalne nizine </a:t>
            </a:r>
            <a:r>
              <a:rPr lang="hr-HR" sz="2400" dirty="0" smtClean="0"/>
              <a:t>: nenaseljen ravnjak- islandski </a:t>
            </a:r>
            <a:r>
              <a:rPr lang="hr-HR" sz="2400" dirty="0" err="1" smtClean="0"/>
              <a:t>fjeld</a:t>
            </a:r>
            <a:r>
              <a:rPr lang="hr-HR" sz="2400" dirty="0" smtClean="0"/>
              <a:t> uspinje </a:t>
            </a:r>
            <a:r>
              <a:rPr lang="hr-HR" sz="2400" dirty="0"/>
              <a:t>se </a:t>
            </a:r>
            <a:r>
              <a:rPr lang="hr-HR" sz="2400" dirty="0" smtClean="0"/>
              <a:t>prema </a:t>
            </a:r>
            <a:r>
              <a:rPr lang="hr-HR" sz="2400" dirty="0"/>
              <a:t>unutrašnjosti otoka </a:t>
            </a:r>
            <a:r>
              <a:rPr lang="hr-HR" sz="2400" dirty="0" smtClean="0"/>
              <a:t> te je pokriven  </a:t>
            </a:r>
            <a:r>
              <a:rPr lang="hr-HR" sz="2400" dirty="0"/>
              <a:t>slabim pašnjacima. </a:t>
            </a:r>
            <a:endParaRPr lang="hr-HR" sz="2400" dirty="0" smtClean="0"/>
          </a:p>
          <a:p>
            <a:r>
              <a:rPr lang="hr-HR" sz="2400" dirty="0" smtClean="0"/>
              <a:t>Najviši obuhvaća planinski </a:t>
            </a:r>
            <a:r>
              <a:rPr lang="hr-HR" sz="2400" dirty="0"/>
              <a:t>dio </a:t>
            </a:r>
            <a:r>
              <a:rPr lang="hr-HR" sz="2400" dirty="0" smtClean="0"/>
              <a:t>otoka. </a:t>
            </a:r>
            <a:r>
              <a:rPr lang="hr-HR" sz="2400" dirty="0"/>
              <a:t>Na njemu se ispinju gorski vrhunci </a:t>
            </a:r>
            <a:r>
              <a:rPr lang="hr-HR" sz="2400" dirty="0" smtClean="0"/>
              <a:t>i </a:t>
            </a:r>
            <a:r>
              <a:rPr lang="hr-HR" sz="2400" dirty="0"/>
              <a:t>ledeni </a:t>
            </a:r>
            <a:r>
              <a:rPr lang="hr-HR" sz="2400" dirty="0" smtClean="0"/>
              <a:t>pokrovi</a:t>
            </a:r>
          </a:p>
          <a:p>
            <a:r>
              <a:rPr lang="hr-HR" sz="2400" dirty="0" smtClean="0"/>
              <a:t>jugoistočni </a:t>
            </a:r>
            <a:r>
              <a:rPr lang="hr-HR" sz="2400" dirty="0"/>
              <a:t>dio Islanda spušta se prema obalnoj nizini i prema obali </a:t>
            </a:r>
            <a:r>
              <a:rPr lang="hr-HR" sz="2400" dirty="0" smtClean="0"/>
              <a:t>mora. </a:t>
            </a:r>
          </a:p>
          <a:p>
            <a:r>
              <a:rPr lang="hr-HR" sz="2400" dirty="0" smtClean="0"/>
              <a:t>Island </a:t>
            </a:r>
            <a:r>
              <a:rPr lang="hr-HR" sz="2400" dirty="0"/>
              <a:t>je poznat zbog </a:t>
            </a:r>
            <a:r>
              <a:rPr lang="hr-HR" sz="2400" dirty="0" smtClean="0"/>
              <a:t>vulkanskih  erupcija te </a:t>
            </a:r>
            <a:r>
              <a:rPr lang="hr-HR" sz="2400" dirty="0"/>
              <a:t>po izvorima vruće </a:t>
            </a:r>
            <a:r>
              <a:rPr lang="hr-HR" sz="2400" dirty="0" smtClean="0"/>
              <a:t>vode </a:t>
            </a:r>
            <a:r>
              <a:rPr lang="hr-HR" sz="2400" dirty="0"/>
              <a:t>i </a:t>
            </a:r>
            <a:r>
              <a:rPr lang="hr-HR" sz="2400" dirty="0" smtClean="0"/>
              <a:t>gejzirima. Zbog otapanja leda nakon erupcija često dolazi do velikih poplava</a:t>
            </a:r>
            <a:endParaRPr lang="hr-HR" sz="2400" dirty="0"/>
          </a:p>
        </p:txBody>
      </p:sp>
      <p:pic>
        <p:nvPicPr>
          <p:cNvPr id="4" name="Picture 3" descr="tim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86124"/>
          </a:xfrm>
          <a:prstGeom prst="rect">
            <a:avLst/>
          </a:prstGeom>
        </p:spPr>
      </p:pic>
      <p:pic>
        <p:nvPicPr>
          <p:cNvPr id="5" name="Picture 4" descr="23038_vulkan1-reuter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VODE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800" dirty="0" smtClean="0"/>
              <a:t>RIJEKE</a:t>
            </a:r>
          </a:p>
          <a:p>
            <a:r>
              <a:rPr lang="hr-HR" sz="2800" dirty="0" err="1" smtClean="0"/>
              <a:t>Þjórsá</a:t>
            </a:r>
            <a:r>
              <a:rPr lang="hr-HR" sz="2800" dirty="0" smtClean="0"/>
              <a:t> -230km</a:t>
            </a:r>
          </a:p>
          <a:p>
            <a:r>
              <a:rPr lang="hr-HR" sz="2800" dirty="0" err="1" smtClean="0"/>
              <a:t>Grimsstadir</a:t>
            </a:r>
            <a:r>
              <a:rPr lang="hr-HR" sz="2800" dirty="0" smtClean="0"/>
              <a:t> -206km</a:t>
            </a:r>
          </a:p>
          <a:p>
            <a:r>
              <a:rPr lang="hr-HR" sz="2800" dirty="0" err="1" smtClean="0"/>
              <a:t>Hvítá</a:t>
            </a:r>
            <a:r>
              <a:rPr lang="hr-HR" sz="2800" dirty="0" smtClean="0"/>
              <a:t>]] / </a:t>
            </a:r>
            <a:r>
              <a:rPr lang="hr-HR" sz="2800" dirty="0" err="1" smtClean="0"/>
              <a:t>Ölfusá</a:t>
            </a:r>
            <a:r>
              <a:rPr lang="hr-HR" sz="2800" dirty="0" smtClean="0"/>
              <a:t>- 185km</a:t>
            </a:r>
          </a:p>
          <a:p>
            <a:r>
              <a:rPr lang="hr-HR" sz="2800" dirty="0" err="1" smtClean="0"/>
              <a:t>Skjálfandafljót</a:t>
            </a:r>
            <a:r>
              <a:rPr lang="hr-HR" sz="2800" dirty="0" smtClean="0"/>
              <a:t>- 178km</a:t>
            </a:r>
          </a:p>
          <a:p>
            <a:r>
              <a:rPr lang="hr-HR" sz="2800" dirty="0" err="1" smtClean="0"/>
              <a:t>Jökulsá</a:t>
            </a:r>
            <a:r>
              <a:rPr lang="hr-HR" sz="2800" dirty="0" smtClean="0"/>
              <a:t> á </a:t>
            </a:r>
            <a:r>
              <a:rPr lang="hr-HR" sz="2800" dirty="0" err="1" smtClean="0"/>
              <a:t>Dal</a:t>
            </a:r>
            <a:r>
              <a:rPr lang="hr-HR" sz="2800" dirty="0" smtClean="0"/>
              <a:t> -150km. </a:t>
            </a:r>
          </a:p>
          <a:p>
            <a:r>
              <a:rPr lang="hr-HR" sz="2800" dirty="0" err="1" smtClean="0"/>
              <a:t>Lagarfljót</a:t>
            </a:r>
            <a:r>
              <a:rPr lang="hr-HR" sz="2800" dirty="0" smtClean="0"/>
              <a:t>- 140km</a:t>
            </a:r>
          </a:p>
          <a:p>
            <a:r>
              <a:rPr lang="hr-HR" sz="2800" dirty="0"/>
              <a:t> </a:t>
            </a:r>
            <a:r>
              <a:rPr lang="hr-HR" dirty="0"/>
              <a:t>Island je prekrasna zemlja, a iz ptičje perspektive rijeke koje teku kroz crni vulkanski pijesak pružaju fascinantne prizore. To je neizrecivo kompleksna kombinacija boja, linija i ​​uzoraka</a:t>
            </a:r>
            <a:r>
              <a:rPr lang="hr-HR" dirty="0" smtClean="0"/>
              <a:t>.</a:t>
            </a:r>
            <a:r>
              <a:rPr lang="pl-PL" dirty="0" smtClean="0"/>
              <a:t> </a:t>
            </a:r>
          </a:p>
          <a:p>
            <a:r>
              <a:rPr lang="pl-PL" dirty="0" smtClean="0"/>
              <a:t>Rijeke su kratka toka, s mnogo brzaca i vodopada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andre-ermolaev-fotografije-islandskih-rijeka-iz-zraka-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3116"/>
            <a:ext cx="3175000" cy="1263668"/>
          </a:xfrm>
          <a:prstGeom prst="rect">
            <a:avLst/>
          </a:prstGeom>
        </p:spPr>
      </p:pic>
      <p:pic>
        <p:nvPicPr>
          <p:cNvPr id="6" name="Picture 5" descr="kaplj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57166"/>
            <a:ext cx="1928826" cy="1515709"/>
          </a:xfrm>
          <a:prstGeom prst="rect">
            <a:avLst/>
          </a:prstGeom>
        </p:spPr>
      </p:pic>
      <p:pic>
        <p:nvPicPr>
          <p:cNvPr id="7" name="Picture 6" descr="andre-ermolaev-fotografije-islandskih-rijeka-iz-zraka-1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285860"/>
            <a:ext cx="3175000" cy="1968500"/>
          </a:xfrm>
          <a:prstGeom prst="rect">
            <a:avLst/>
          </a:prstGeom>
        </p:spPr>
      </p:pic>
      <p:pic>
        <p:nvPicPr>
          <p:cNvPr id="8" name="Picture 7" descr="andre-ermolaev-fotografije-islandskih-rijeka-iz-zraka-2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143380"/>
            <a:ext cx="3175000" cy="2527300"/>
          </a:xfrm>
          <a:prstGeom prst="rect">
            <a:avLst/>
          </a:prstGeom>
        </p:spPr>
      </p:pic>
      <p:pic>
        <p:nvPicPr>
          <p:cNvPr id="9" name="Picture 8" descr="andre-ermolaev-fotografije-islandskih-rijeka-iz-zraka-38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683000"/>
            <a:ext cx="26924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JEZERA</a:t>
            </a:r>
          </a:p>
          <a:p>
            <a:r>
              <a:rPr lang="hr-HR" dirty="0" err="1" smtClean="0"/>
              <a:t>Þórisvatn</a:t>
            </a:r>
            <a:r>
              <a:rPr lang="hr-HR" dirty="0"/>
              <a:t>- </a:t>
            </a:r>
            <a:r>
              <a:rPr lang="hr-HR" dirty="0" smtClean="0"/>
              <a:t>88km</a:t>
            </a:r>
            <a:endParaRPr lang="hr-HR" dirty="0"/>
          </a:p>
          <a:p>
            <a:r>
              <a:rPr lang="hr-HR" dirty="0" err="1"/>
              <a:t>Þingvallavatn</a:t>
            </a:r>
            <a:r>
              <a:rPr lang="hr-HR" dirty="0"/>
              <a:t> </a:t>
            </a:r>
            <a:r>
              <a:rPr lang="hr-HR" dirty="0" smtClean="0"/>
              <a:t>-84km</a:t>
            </a:r>
            <a:endParaRPr lang="hr-HR" dirty="0"/>
          </a:p>
          <a:p>
            <a:r>
              <a:rPr lang="hr-HR" dirty="0" err="1"/>
              <a:t>Lögurinn</a:t>
            </a:r>
            <a:r>
              <a:rPr lang="hr-HR" dirty="0"/>
              <a:t> (</a:t>
            </a:r>
            <a:r>
              <a:rPr lang="hr-HR" dirty="0" err="1"/>
              <a:t>Lagarfljót</a:t>
            </a:r>
            <a:r>
              <a:rPr lang="hr-HR" dirty="0" smtClean="0"/>
              <a:t>)- 53km</a:t>
            </a:r>
            <a:endParaRPr lang="hr-HR" dirty="0"/>
          </a:p>
          <a:p>
            <a:r>
              <a:rPr lang="hr-HR" dirty="0" err="1"/>
              <a:t>Mývatn</a:t>
            </a:r>
            <a:r>
              <a:rPr lang="hr-HR" dirty="0"/>
              <a:t> </a:t>
            </a:r>
            <a:r>
              <a:rPr lang="hr-HR" dirty="0" smtClean="0"/>
              <a:t>-37km</a:t>
            </a:r>
            <a:endParaRPr lang="hr-HR" dirty="0"/>
          </a:p>
          <a:p>
            <a:r>
              <a:rPr lang="hr-HR" dirty="0" err="1"/>
              <a:t>Hvítárvatn</a:t>
            </a:r>
            <a:r>
              <a:rPr lang="hr-HR" dirty="0"/>
              <a:t> (</a:t>
            </a:r>
            <a:r>
              <a:rPr lang="hr-HR" dirty="0" err="1"/>
              <a:t>Hvítárlón</a:t>
            </a:r>
            <a:r>
              <a:rPr lang="hr-HR" dirty="0" smtClean="0"/>
              <a:t>)- 30 km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7166"/>
            <a:ext cx="3000396" cy="2643206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14818"/>
            <a:ext cx="4429156" cy="2286016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929066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15370" cy="4786345"/>
          </a:xfrm>
        </p:spPr>
        <p:txBody>
          <a:bodyPr>
            <a:noAutofit/>
          </a:bodyPr>
          <a:lstStyle/>
          <a:p>
            <a:r>
              <a:rPr lang="vi-VN" sz="2200" dirty="0"/>
              <a:t>Klima na Islandu je umjerena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>
              <a:buNone/>
            </a:pPr>
            <a:endParaRPr lang="hr-HR" sz="2200" dirty="0" smtClean="0"/>
          </a:p>
          <a:p>
            <a:r>
              <a:rPr lang="vi-VN" sz="2200" dirty="0" smtClean="0"/>
              <a:t>Topla </a:t>
            </a:r>
            <a:r>
              <a:rPr lang="vi-VN" sz="2200" dirty="0"/>
              <a:t>sjeverna atlantska struja osigurava </a:t>
            </a:r>
            <a:r>
              <a:rPr lang="vi-VN" sz="2200" dirty="0" smtClean="0"/>
              <a:t>više </a:t>
            </a:r>
            <a:r>
              <a:rPr lang="vi-VN" sz="2200" dirty="0"/>
              <a:t>temperature nego u većini mjesta u svijetu na istoj zemljopisnoj širini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>
              <a:buNone/>
            </a:pPr>
            <a:endParaRPr lang="hr-HR" sz="2200" dirty="0" smtClean="0"/>
          </a:p>
          <a:p>
            <a:r>
              <a:rPr lang="vi-VN" sz="2200" dirty="0" smtClean="0"/>
              <a:t>Zime </a:t>
            </a:r>
            <a:r>
              <a:rPr lang="vi-VN" sz="2200" dirty="0"/>
              <a:t>su blage i vjetrovite dok su ljeta malo svježija</a:t>
            </a:r>
            <a:r>
              <a:rPr lang="vi-VN" sz="2200" dirty="0" smtClean="0"/>
              <a:t>.</a:t>
            </a:r>
            <a:endParaRPr lang="hr-HR" sz="2200" dirty="0" smtClean="0"/>
          </a:p>
          <a:p>
            <a:pPr>
              <a:buNone/>
            </a:pPr>
            <a:endParaRPr lang="hr-HR" sz="2200" dirty="0" smtClean="0"/>
          </a:p>
          <a:p>
            <a:r>
              <a:rPr lang="hr-HR" sz="2200" dirty="0" smtClean="0"/>
              <a:t>J</a:t>
            </a:r>
            <a:r>
              <a:rPr lang="vi-VN" sz="2200" dirty="0" smtClean="0"/>
              <a:t>užna </a:t>
            </a:r>
            <a:r>
              <a:rPr lang="vi-VN" sz="2200" dirty="0"/>
              <a:t>obala je toplija, vlažnija i vjetrovitija od sjeverne obale. Niska područja u unutrašnjosti na sjeveru zemlje su mnogo suša. Centralno gorje je najhladniji dio Islanda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551</Words>
  <Application>Microsoft Office PowerPoint</Application>
  <PresentationFormat>Prikaz na zaslonu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ISLAND</vt:lpstr>
      <vt:lpstr>SADRŽAJ</vt:lpstr>
      <vt:lpstr>UVOD</vt:lpstr>
      <vt:lpstr>GEOGRAFSKI SMJEŠTAJ</vt:lpstr>
      <vt:lpstr>GEOGRAFSKI POLOŽAJ</vt:lpstr>
      <vt:lpstr>RELJEF</vt:lpstr>
      <vt:lpstr>VODE</vt:lpstr>
      <vt:lpstr>PowerPointova prezentacija</vt:lpstr>
      <vt:lpstr>KLIMA</vt:lpstr>
      <vt:lpstr>PowerPointova prezentacija</vt:lpstr>
      <vt:lpstr>VEGETACIJA</vt:lpstr>
      <vt:lpstr>PowerPointova prezentacija</vt:lpstr>
      <vt:lpstr>STANOVNIŠTVO</vt:lpstr>
      <vt:lpstr>GOSPODARSTVO</vt:lpstr>
      <vt:lpstr>GRADOVI</vt:lpstr>
      <vt:lpstr>Ostali gradovi</vt:lpstr>
      <vt:lpstr>ZANIMLJIVOSTI</vt:lpstr>
      <vt:lpstr>KVIZ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</dc:title>
  <dc:creator>Korisnik</dc:creator>
  <cp:lastModifiedBy>Rahela</cp:lastModifiedBy>
  <cp:revision>18</cp:revision>
  <dcterms:created xsi:type="dcterms:W3CDTF">2014-12-13T11:04:05Z</dcterms:created>
  <dcterms:modified xsi:type="dcterms:W3CDTF">2014-12-22T11:13:35Z</dcterms:modified>
</cp:coreProperties>
</file>