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6" r:id="rId3"/>
    <p:sldId id="271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7" r:id="rId13"/>
    <p:sldId id="268" r:id="rId14"/>
    <p:sldId id="272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BBEE-D1DC-4956-A6F3-AEC309B8FFAB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EC586-1D3E-4591-84A2-5D31CD874E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31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Putuju</a:t>
            </a:r>
            <a:r>
              <a:rPr lang="hr-HR" baseline="0" dirty="0" smtClean="0"/>
              <a:t> više puta godišnje – puno ulažu u put, manje u nekretnine</a:t>
            </a:r>
          </a:p>
          <a:p>
            <a:r>
              <a:rPr lang="hr-HR" baseline="0" dirty="0" smtClean="0"/>
              <a:t>Sele se često – ne vežu se za nekretnine kao mi Hrvati</a:t>
            </a:r>
          </a:p>
          <a:p>
            <a:r>
              <a:rPr lang="hr-HR" baseline="0" dirty="0" smtClean="0"/>
              <a:t>Ekološki su osviješteni </a:t>
            </a:r>
          </a:p>
          <a:p>
            <a:r>
              <a:rPr lang="hr-HR" baseline="0" dirty="0" smtClean="0"/>
              <a:t>Vjetrenjače izmišljene u Španjolskoj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EC586-1D3E-4591-84A2-5D31CD874E1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70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0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1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5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5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6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7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3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8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2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1FBA-B743-4FCF-B8D9-51CFE620F8C4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A467-5838-45E0-AFF6-62A8D3FD66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3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Group 70"/>
          <p:cNvGraphicFramePr>
            <a:graphicFrameLocks noGrp="1"/>
          </p:cNvGraphicFramePr>
          <p:nvPr/>
        </p:nvGraphicFramePr>
        <p:xfrm>
          <a:off x="357188" y="428625"/>
          <a:ext cx="8358186" cy="5214938"/>
        </p:xfrm>
        <a:graphic>
          <a:graphicData uri="http://schemas.openxmlformats.org/drawingml/2006/table">
            <a:tbl>
              <a:tblPr/>
              <a:tblGrid>
                <a:gridCol w="2786062"/>
                <a:gridCol w="2786062"/>
                <a:gridCol w="2786062"/>
              </a:tblGrid>
              <a:tr h="1287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hr-H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ROLJETNICA</a:t>
                      </a: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MOZZARELA</a:t>
                      </a:r>
                      <a:endParaRPr lang="hr-HR" sz="2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KLOMPEN-WINKEL</a:t>
                      </a:r>
                      <a:endParaRPr lang="hr-HR" sz="2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LUKOVICA</a:t>
                      </a: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0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GAUDA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DRVO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AZIJSKO (PERZIJSKO) PODRIJETLO</a:t>
                      </a: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EDAMAC</a:t>
                      </a:r>
                      <a:endParaRPr lang="hr-HR" sz="4000" b="1" kern="1200" cap="all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OBUĆA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TULIPAN</a:t>
                      </a: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SIR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KLOMPE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72" name="Rectangle 71"/>
          <p:cNvSpPr>
            <a:spLocks noChangeArrowheads="1"/>
          </p:cNvSpPr>
          <p:nvPr/>
        </p:nvSpPr>
        <p:spPr bwMode="auto">
          <a:xfrm>
            <a:off x="785813" y="6072188"/>
            <a:ext cx="8001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b="1"/>
              <a:t>NIZOZEMSKA</a:t>
            </a:r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352425" y="423863"/>
            <a:ext cx="2786063" cy="1285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a1</a:t>
            </a: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347663" y="1709738"/>
            <a:ext cx="2786062" cy="1357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a2</a:t>
            </a: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352425" y="3059113"/>
            <a:ext cx="2786063" cy="13112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a3</a:t>
            </a: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342900" y="4365625"/>
            <a:ext cx="2786063" cy="1285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b="1"/>
              <a:t>Rješenje a</a:t>
            </a: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3132138" y="423863"/>
            <a:ext cx="2786062" cy="1285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b1</a:t>
            </a: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3132138" y="1700213"/>
            <a:ext cx="2786062" cy="137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b2</a:t>
            </a:r>
          </a:p>
        </p:txBody>
      </p:sp>
      <p:sp>
        <p:nvSpPr>
          <p:cNvPr id="2130" name="Rectangle 82"/>
          <p:cNvSpPr>
            <a:spLocks noChangeArrowheads="1"/>
          </p:cNvSpPr>
          <p:nvPr/>
        </p:nvSpPr>
        <p:spPr bwMode="auto">
          <a:xfrm>
            <a:off x="3146425" y="4352925"/>
            <a:ext cx="2786063" cy="1308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b="1"/>
              <a:t>Rješenje b</a:t>
            </a:r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5911850" y="428625"/>
            <a:ext cx="2786063" cy="12715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c1</a:t>
            </a:r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5911850" y="1695450"/>
            <a:ext cx="2786063" cy="1392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c2</a:t>
            </a: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3132138" y="3059113"/>
            <a:ext cx="2786062" cy="130651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b3</a:t>
            </a: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5926138" y="3040063"/>
            <a:ext cx="2786062" cy="133985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c3</a:t>
            </a:r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5930900" y="4356100"/>
            <a:ext cx="2786063" cy="129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b="1"/>
              <a:t>Rješenje c</a:t>
            </a:r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784225" y="6073775"/>
            <a:ext cx="8001000" cy="504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/>
              <a:t>Konačno rješenje</a:t>
            </a:r>
          </a:p>
        </p:txBody>
      </p:sp>
    </p:spTree>
    <p:extLst>
      <p:ext uri="{BB962C8B-B14F-4D97-AF65-F5344CB8AC3E}">
        <p14:creationId xmlns:p14="http://schemas.microsoft.com/office/powerpoint/2010/main" val="35152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3"/>
                  </p:tgtEl>
                </p:cond>
              </p:nextCondLst>
            </p:seq>
          </p:childTnLst>
        </p:cTn>
      </p:par>
    </p:tnLst>
    <p:bldLst>
      <p:bldP spid="2120" grpId="0" animBg="1"/>
      <p:bldP spid="2121" grpId="0" animBg="1"/>
      <p:bldP spid="2124" grpId="0" animBg="1"/>
      <p:bldP spid="2125" grpId="0" animBg="1"/>
      <p:bldP spid="2126" grpId="0" animBg="1"/>
      <p:bldP spid="2127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6" grpId="0" animBg="1"/>
      <p:bldP spid="21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59832" y="2300428"/>
            <a:ext cx="5931958" cy="4525963"/>
          </a:xfrm>
        </p:spPr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ma gustu mrežu rijeka i kanala</a:t>
            </a:r>
          </a:p>
          <a:p>
            <a:r>
              <a:rPr lang="hr-HR" dirty="0" smtClean="0"/>
              <a:t>Glavne rijeke: Rajna, Lek, </a:t>
            </a:r>
            <a:r>
              <a:rPr lang="hr-HR" dirty="0" err="1" smtClean="0"/>
              <a:t>Waal</a:t>
            </a:r>
            <a:r>
              <a:rPr lang="hr-HR" dirty="0" smtClean="0"/>
              <a:t>, </a:t>
            </a:r>
            <a:r>
              <a:rPr lang="hr-HR" dirty="0" err="1" smtClean="0"/>
              <a:t>Maas</a:t>
            </a:r>
            <a:r>
              <a:rPr lang="hr-HR" dirty="0" smtClean="0"/>
              <a:t>, </a:t>
            </a:r>
            <a:r>
              <a:rPr lang="hr-HR" dirty="0" err="1" smtClean="0"/>
              <a:t>Schelde</a:t>
            </a:r>
            <a:r>
              <a:rPr lang="hr-HR" dirty="0" smtClean="0"/>
              <a:t> i </a:t>
            </a:r>
            <a:r>
              <a:rPr lang="hr-HR" dirty="0" err="1" smtClean="0"/>
              <a:t>Ijssel</a:t>
            </a:r>
            <a:endParaRPr lang="hr-HR" dirty="0" smtClean="0"/>
          </a:p>
          <a:p>
            <a:r>
              <a:rPr lang="hr-HR" dirty="0" smtClean="0"/>
              <a:t>U sjevernom dijelu ima mnogo jezera glacijalnog (ledenjačkog) podrijetla.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664296" cy="39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Stanovništvo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23286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495 st./km²</a:t>
            </a:r>
          </a:p>
          <a:p>
            <a:r>
              <a:rPr lang="hr-HR" sz="2800" dirty="0" smtClean="0"/>
              <a:t>Nizozemci, Turci, Marokanci, </a:t>
            </a:r>
            <a:r>
              <a:rPr lang="hr-HR" sz="2800" dirty="0" err="1" smtClean="0"/>
              <a:t>Surinamci</a:t>
            </a:r>
            <a:endParaRPr lang="hr-HR" sz="2800" dirty="0"/>
          </a:p>
          <a:p>
            <a:r>
              <a:rPr lang="hr-HR" sz="2800" dirty="0" smtClean="0"/>
              <a:t>Jezici: nizozemski</a:t>
            </a:r>
            <a:r>
              <a:rPr lang="hr-HR" sz="2800" dirty="0"/>
              <a:t>, </a:t>
            </a:r>
            <a:r>
              <a:rPr lang="hr-HR" sz="2800" dirty="0" smtClean="0"/>
              <a:t>frizijski (</a:t>
            </a:r>
            <a:r>
              <a:rPr lang="hr-HR" sz="2800" dirty="0" err="1" smtClean="0"/>
              <a:t>Frizija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Vjera: rimokatolici, protestanti, muslimani, </a:t>
            </a:r>
            <a:r>
              <a:rPr lang="hr-HR" sz="2800" dirty="0"/>
              <a:t>pripadnici drugih vjeroispovijesti </a:t>
            </a:r>
            <a:r>
              <a:rPr lang="hr-HR" sz="2800" dirty="0" smtClean="0"/>
              <a:t>ili </a:t>
            </a:r>
            <a:r>
              <a:rPr lang="hr-HR" sz="2800" dirty="0"/>
              <a:t>ateisti (</a:t>
            </a:r>
            <a:r>
              <a:rPr lang="hr-HR" sz="2800" dirty="0" smtClean="0"/>
              <a:t>40%)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1276"/>
            <a:ext cx="46805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BDP: 45 960 $</a:t>
            </a:r>
          </a:p>
          <a:p>
            <a:r>
              <a:rPr lang="hr-HR" sz="2800" dirty="0" smtClean="0"/>
              <a:t>Tercijarni </a:t>
            </a:r>
            <a:r>
              <a:rPr lang="hr-HR" sz="2800" dirty="0"/>
              <a:t>sektor djelatnosti</a:t>
            </a:r>
          </a:p>
          <a:p>
            <a:r>
              <a:rPr lang="hr-HR" sz="2800" dirty="0" smtClean="0"/>
              <a:t>Naftna </a:t>
            </a:r>
            <a:r>
              <a:rPr lang="hr-HR" sz="2800" dirty="0"/>
              <a:t>industrija, proizvodnja plina, hrane, telekomunikacijske i elektroničke opreme, graditeljstvo, </a:t>
            </a:r>
            <a:r>
              <a:rPr lang="hr-HR" sz="2800" dirty="0" smtClean="0"/>
              <a:t>kemijska industrija</a:t>
            </a:r>
          </a:p>
          <a:p>
            <a:r>
              <a:rPr lang="hr-HR" sz="2800" dirty="0" smtClean="0"/>
              <a:t>Izvoz cvijeća</a:t>
            </a:r>
            <a:endParaRPr lang="hr-H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37965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53" y="4869160"/>
            <a:ext cx="27622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AMSTERDAM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7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464496" cy="29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5107"/>
            <a:ext cx="4248472" cy="23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581127"/>
            <a:ext cx="2684244" cy="179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HAAG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816424" cy="28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2899"/>
            <a:ext cx="2484855" cy="16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16424" cy="24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4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ROTTERDAM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17284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819555" cy="25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4719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 smtClean="0"/>
              <a:t>Narančasta je „glavna boja”</a:t>
            </a:r>
          </a:p>
          <a:p>
            <a:r>
              <a:rPr lang="hr-HR" sz="2500" dirty="0" smtClean="0"/>
              <a:t>Film </a:t>
            </a:r>
            <a:r>
              <a:rPr lang="hr-HR" sz="2500" dirty="0" err="1" smtClean="0"/>
              <a:t>The</a:t>
            </a:r>
            <a:r>
              <a:rPr lang="hr-HR" sz="2500" dirty="0" smtClean="0"/>
              <a:t> </a:t>
            </a:r>
            <a:r>
              <a:rPr lang="hr-HR" sz="2500" dirty="0" err="1" smtClean="0"/>
              <a:t>Fault</a:t>
            </a:r>
            <a:r>
              <a:rPr lang="hr-HR" sz="2500" dirty="0" smtClean="0"/>
              <a:t> </a:t>
            </a:r>
            <a:r>
              <a:rPr lang="hr-HR" sz="2500" dirty="0" err="1" smtClean="0"/>
              <a:t>In</a:t>
            </a:r>
            <a:r>
              <a:rPr lang="hr-HR" sz="2500" dirty="0" smtClean="0"/>
              <a:t> </a:t>
            </a:r>
            <a:r>
              <a:rPr lang="hr-HR" sz="2500" dirty="0" err="1" smtClean="0"/>
              <a:t>Our</a:t>
            </a:r>
            <a:r>
              <a:rPr lang="hr-HR" sz="2500" dirty="0" smtClean="0"/>
              <a:t> </a:t>
            </a:r>
            <a:r>
              <a:rPr lang="hr-HR" sz="2500" dirty="0" err="1" smtClean="0"/>
              <a:t>Stars</a:t>
            </a:r>
            <a:r>
              <a:rPr lang="hr-HR" sz="2500" dirty="0" smtClean="0"/>
              <a:t> je sniman i u Amsterdamu</a:t>
            </a:r>
          </a:p>
          <a:p>
            <a:r>
              <a:rPr lang="hr-HR" sz="2500" dirty="0" smtClean="0"/>
              <a:t>Nizozemci na svojim kućama nemaju zavjese</a:t>
            </a:r>
          </a:p>
          <a:p>
            <a:r>
              <a:rPr lang="hr-HR" sz="2500" dirty="0" smtClean="0"/>
              <a:t>Bicikl ima </a:t>
            </a:r>
            <a:r>
              <a:rPr lang="hr-HR" sz="2500" dirty="0" smtClean="0"/>
              <a:t>apsolutnu prednost u prometu</a:t>
            </a:r>
          </a:p>
          <a:p>
            <a:r>
              <a:rPr lang="hr-HR" sz="2500" dirty="0"/>
              <a:t>Ekološki su </a:t>
            </a:r>
            <a:r>
              <a:rPr lang="hr-HR" sz="2500" dirty="0" smtClean="0"/>
              <a:t>osviješteni</a:t>
            </a:r>
            <a:endParaRPr lang="hr-HR" sz="2500" dirty="0" smtClean="0"/>
          </a:p>
          <a:p>
            <a:r>
              <a:rPr lang="hr-HR" sz="2500" dirty="0" smtClean="0"/>
              <a:t>Putuju više puta godišnje te se često sele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1476"/>
            <a:ext cx="2736304" cy="18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681476"/>
            <a:ext cx="2466975" cy="17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u voor uw </a:t>
            </a:r>
            <a:r>
              <a:rPr lang="nl-NL" dirty="0" smtClean="0"/>
              <a:t>aandacht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0000" dirty="0" smtClean="0"/>
              <a:t>KRAJ </a:t>
            </a:r>
            <a:r>
              <a:rPr lang="hr-HR" sz="200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hr-HR" sz="4400" dirty="0" smtClean="0"/>
          </a:p>
          <a:p>
            <a:pPr marL="0" indent="0" algn="ctr">
              <a:buNone/>
            </a:pPr>
            <a:r>
              <a:rPr lang="hr-HR" sz="4400" dirty="0" smtClean="0"/>
              <a:t>Hvala na pažnji!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40912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hr-HR" sz="10000" dirty="0" smtClean="0"/>
              <a:t>NIZOZEMSKA</a:t>
            </a:r>
            <a:endParaRPr lang="hr-HR" sz="10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97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19"/>
          <p:cNvSpPr>
            <a:spLocks noChangeArrowheads="1"/>
          </p:cNvSpPr>
          <p:nvPr/>
        </p:nvSpPr>
        <p:spPr bwMode="auto">
          <a:xfrm>
            <a:off x="6372225" y="3500438"/>
            <a:ext cx="1512888" cy="576262"/>
          </a:xfrm>
          <a:prstGeom prst="ellipse">
            <a:avLst/>
          </a:prstGeom>
          <a:gradFill rotWithShape="1">
            <a:gsLst>
              <a:gs pos="0">
                <a:srgbClr val="808080">
                  <a:alpha val="89998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5000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0000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charset="-122"/>
            </a:endParaRPr>
          </a:p>
        </p:txBody>
      </p:sp>
      <p:sp>
        <p:nvSpPr>
          <p:cNvPr id="4099" name="Oval 218"/>
          <p:cNvSpPr>
            <a:spLocks noChangeArrowheads="1"/>
          </p:cNvSpPr>
          <p:nvPr/>
        </p:nvSpPr>
        <p:spPr bwMode="auto">
          <a:xfrm>
            <a:off x="4572000" y="4078288"/>
            <a:ext cx="2232025" cy="574675"/>
          </a:xfrm>
          <a:prstGeom prst="ellipse">
            <a:avLst/>
          </a:prstGeom>
          <a:gradFill rotWithShape="1">
            <a:gsLst>
              <a:gs pos="0">
                <a:srgbClr val="808080">
                  <a:alpha val="89998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5000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0000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charset="-122"/>
            </a:endParaRPr>
          </a:p>
        </p:txBody>
      </p:sp>
      <p:sp>
        <p:nvSpPr>
          <p:cNvPr id="4100" name="Oval 217"/>
          <p:cNvSpPr>
            <a:spLocks noChangeArrowheads="1"/>
          </p:cNvSpPr>
          <p:nvPr/>
        </p:nvSpPr>
        <p:spPr bwMode="auto">
          <a:xfrm>
            <a:off x="2268538" y="5229225"/>
            <a:ext cx="2952750" cy="719138"/>
          </a:xfrm>
          <a:prstGeom prst="ellipse">
            <a:avLst/>
          </a:prstGeom>
          <a:gradFill rotWithShape="1">
            <a:gsLst>
              <a:gs pos="0">
                <a:srgbClr val="808080">
                  <a:alpha val="89998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5000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0000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charset="-122"/>
            </a:endParaRPr>
          </a:p>
        </p:txBody>
      </p:sp>
      <p:grpSp>
        <p:nvGrpSpPr>
          <p:cNvPr id="4101" name="Group 19"/>
          <p:cNvGrpSpPr>
            <a:grpSpLocks/>
          </p:cNvGrpSpPr>
          <p:nvPr/>
        </p:nvGrpSpPr>
        <p:grpSpPr bwMode="auto">
          <a:xfrm>
            <a:off x="6372225" y="2708275"/>
            <a:ext cx="965200" cy="1296988"/>
            <a:chOff x="1837" y="1071"/>
            <a:chExt cx="2041" cy="2743"/>
          </a:xfrm>
        </p:grpSpPr>
        <p:sp>
          <p:nvSpPr>
            <p:cNvPr id="4284" name="Freeform 20"/>
            <p:cNvSpPr>
              <a:spLocks/>
            </p:cNvSpPr>
            <p:nvPr/>
          </p:nvSpPr>
          <p:spPr bwMode="auto">
            <a:xfrm>
              <a:off x="2018" y="2115"/>
              <a:ext cx="1724" cy="1699"/>
            </a:xfrm>
            <a:custGeom>
              <a:avLst/>
              <a:gdLst>
                <a:gd name="T0" fmla="*/ 182 w 1724"/>
                <a:gd name="T1" fmla="*/ 0 h 1699"/>
                <a:gd name="T2" fmla="*/ 0 w 1724"/>
                <a:gd name="T3" fmla="*/ 1587 h 1699"/>
                <a:gd name="T4" fmla="*/ 835 w 1724"/>
                <a:gd name="T5" fmla="*/ 1687 h 1699"/>
                <a:gd name="T6" fmla="*/ 1724 w 1724"/>
                <a:gd name="T7" fmla="*/ 1587 h 1699"/>
                <a:gd name="T8" fmla="*/ 1588 w 1724"/>
                <a:gd name="T9" fmla="*/ 0 h 1699"/>
                <a:gd name="T10" fmla="*/ 851 w 1724"/>
                <a:gd name="T11" fmla="*/ 83 h 1699"/>
                <a:gd name="T12" fmla="*/ 182 w 1724"/>
                <a:gd name="T13" fmla="*/ 0 h 1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4"/>
                <a:gd name="T22" fmla="*/ 0 h 1699"/>
                <a:gd name="T23" fmla="*/ 1724 w 1724"/>
                <a:gd name="T24" fmla="*/ 1699 h 1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4" h="1699">
                  <a:moveTo>
                    <a:pt x="182" y="0"/>
                  </a:moveTo>
                  <a:lnTo>
                    <a:pt x="0" y="1587"/>
                  </a:lnTo>
                  <a:cubicBezTo>
                    <a:pt x="0" y="1587"/>
                    <a:pt x="395" y="1699"/>
                    <a:pt x="835" y="1687"/>
                  </a:cubicBezTo>
                  <a:cubicBezTo>
                    <a:pt x="1360" y="1683"/>
                    <a:pt x="1724" y="1587"/>
                    <a:pt x="1724" y="1587"/>
                  </a:cubicBezTo>
                  <a:lnTo>
                    <a:pt x="1588" y="0"/>
                  </a:lnTo>
                  <a:cubicBezTo>
                    <a:pt x="1588" y="0"/>
                    <a:pt x="1173" y="96"/>
                    <a:pt x="851" y="83"/>
                  </a:cubicBezTo>
                  <a:cubicBezTo>
                    <a:pt x="504" y="96"/>
                    <a:pt x="182" y="0"/>
                    <a:pt x="1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FCFCFC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285" name="AutoShape 21"/>
            <p:cNvSpPr>
              <a:spLocks noChangeArrowheads="1"/>
            </p:cNvSpPr>
            <p:nvPr/>
          </p:nvSpPr>
          <p:spPr bwMode="auto">
            <a:xfrm>
              <a:off x="1837" y="1071"/>
              <a:ext cx="2041" cy="1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grpSp>
          <p:nvGrpSpPr>
            <p:cNvPr id="4286" name="Group 22"/>
            <p:cNvGrpSpPr>
              <a:grpSpLocks/>
            </p:cNvGrpSpPr>
            <p:nvPr/>
          </p:nvGrpSpPr>
          <p:grpSpPr bwMode="auto">
            <a:xfrm>
              <a:off x="2653" y="1480"/>
              <a:ext cx="408" cy="498"/>
              <a:chOff x="2653" y="1480"/>
              <a:chExt cx="408" cy="498"/>
            </a:xfrm>
          </p:grpSpPr>
          <p:sp>
            <p:nvSpPr>
              <p:cNvPr id="4292" name="Oval 23"/>
              <p:cNvSpPr>
                <a:spLocks noChangeArrowheads="1"/>
              </p:cNvSpPr>
              <p:nvPr/>
            </p:nvSpPr>
            <p:spPr bwMode="auto">
              <a:xfrm>
                <a:off x="2721" y="1525"/>
                <a:ext cx="317" cy="453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93" name="Oval 24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408" cy="408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94" name="Oval 25"/>
              <p:cNvSpPr>
                <a:spLocks noChangeAspect="1" noChangeArrowheads="1"/>
              </p:cNvSpPr>
              <p:nvPr/>
            </p:nvSpPr>
            <p:spPr bwMode="auto">
              <a:xfrm>
                <a:off x="2674" y="1501"/>
                <a:ext cx="367" cy="3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DDDDDD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95" name="Oval 26"/>
              <p:cNvSpPr>
                <a:spLocks noChangeAspect="1" noChangeArrowheads="1"/>
              </p:cNvSpPr>
              <p:nvPr/>
            </p:nvSpPr>
            <p:spPr bwMode="auto">
              <a:xfrm>
                <a:off x="2692" y="1519"/>
                <a:ext cx="331" cy="3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sp>
          <p:nvSpPr>
            <p:cNvPr id="4287" name="Rectangle 27"/>
            <p:cNvSpPr>
              <a:spLocks noChangeArrowheads="1"/>
            </p:cNvSpPr>
            <p:nvPr/>
          </p:nvSpPr>
          <p:spPr bwMode="auto">
            <a:xfrm>
              <a:off x="2699" y="3357"/>
              <a:ext cx="317" cy="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88" name="Rectangle 28"/>
            <p:cNvSpPr>
              <a:spLocks noChangeAspect="1" noChangeArrowheads="1"/>
            </p:cNvSpPr>
            <p:nvPr/>
          </p:nvSpPr>
          <p:spPr bwMode="auto">
            <a:xfrm>
              <a:off x="2717" y="3394"/>
              <a:ext cx="285" cy="40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89" name="Rectangle 29"/>
            <p:cNvSpPr>
              <a:spLocks noChangeAspect="1" noChangeArrowheads="1"/>
            </p:cNvSpPr>
            <p:nvPr/>
          </p:nvSpPr>
          <p:spPr bwMode="auto">
            <a:xfrm>
              <a:off x="2781" y="3448"/>
              <a:ext cx="161" cy="36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2" name="AutoShape 30"/>
            <p:cNvSpPr>
              <a:spLocks noChangeArrowheads="1"/>
            </p:cNvSpPr>
            <p:nvPr/>
          </p:nvSpPr>
          <p:spPr bwMode="auto">
            <a:xfrm rot="5172402">
              <a:off x="2698" y="3411"/>
              <a:ext cx="221" cy="179"/>
            </a:xfrm>
            <a:prstGeom prst="rtTriangle">
              <a:avLst/>
            </a:prstGeom>
            <a:solidFill>
              <a:srgbClr val="B2B2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91" name="Rectangle 31"/>
            <p:cNvSpPr>
              <a:spLocks noChangeArrowheads="1"/>
            </p:cNvSpPr>
            <p:nvPr/>
          </p:nvSpPr>
          <p:spPr bwMode="auto">
            <a:xfrm>
              <a:off x="2689" y="2341"/>
              <a:ext cx="363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 flipV="1">
            <a:off x="6127750" y="2924175"/>
            <a:ext cx="1485900" cy="174625"/>
            <a:chOff x="1151" y="1956"/>
            <a:chExt cx="3457" cy="408"/>
          </a:xfrm>
        </p:grpSpPr>
        <p:grpSp>
          <p:nvGrpSpPr>
            <p:cNvPr id="4276" name="Group 33"/>
            <p:cNvGrpSpPr>
              <a:grpSpLocks/>
            </p:cNvGrpSpPr>
            <p:nvPr/>
          </p:nvGrpSpPr>
          <p:grpSpPr bwMode="auto">
            <a:xfrm rot="-2545465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81" name="Rectangle 34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82" name="Rectangle 35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83" name="Rectangle 36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grpSp>
          <p:nvGrpSpPr>
            <p:cNvPr id="4277" name="Group 37"/>
            <p:cNvGrpSpPr>
              <a:grpSpLocks/>
            </p:cNvGrpSpPr>
            <p:nvPr/>
          </p:nvGrpSpPr>
          <p:grpSpPr bwMode="auto">
            <a:xfrm rot="2695773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78" name="Rectangle 38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79" name="Rectangle 39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80" name="Rectangle 40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</p:grpSp>
      <p:grpSp>
        <p:nvGrpSpPr>
          <p:cNvPr id="4103" name="Group 41"/>
          <p:cNvGrpSpPr>
            <a:grpSpLocks/>
          </p:cNvGrpSpPr>
          <p:nvPr/>
        </p:nvGrpSpPr>
        <p:grpSpPr bwMode="auto">
          <a:xfrm>
            <a:off x="4356100" y="2492375"/>
            <a:ext cx="1552575" cy="2087563"/>
            <a:chOff x="1837" y="1071"/>
            <a:chExt cx="2041" cy="2743"/>
          </a:xfrm>
        </p:grpSpPr>
        <p:sp>
          <p:nvSpPr>
            <p:cNvPr id="4264" name="Freeform 42"/>
            <p:cNvSpPr>
              <a:spLocks/>
            </p:cNvSpPr>
            <p:nvPr/>
          </p:nvSpPr>
          <p:spPr bwMode="auto">
            <a:xfrm>
              <a:off x="2018" y="2115"/>
              <a:ext cx="1724" cy="1699"/>
            </a:xfrm>
            <a:custGeom>
              <a:avLst/>
              <a:gdLst>
                <a:gd name="T0" fmla="*/ 182 w 1724"/>
                <a:gd name="T1" fmla="*/ 0 h 1699"/>
                <a:gd name="T2" fmla="*/ 0 w 1724"/>
                <a:gd name="T3" fmla="*/ 1587 h 1699"/>
                <a:gd name="T4" fmla="*/ 835 w 1724"/>
                <a:gd name="T5" fmla="*/ 1687 h 1699"/>
                <a:gd name="T6" fmla="*/ 1724 w 1724"/>
                <a:gd name="T7" fmla="*/ 1587 h 1699"/>
                <a:gd name="T8" fmla="*/ 1588 w 1724"/>
                <a:gd name="T9" fmla="*/ 0 h 1699"/>
                <a:gd name="T10" fmla="*/ 851 w 1724"/>
                <a:gd name="T11" fmla="*/ 83 h 1699"/>
                <a:gd name="T12" fmla="*/ 182 w 1724"/>
                <a:gd name="T13" fmla="*/ 0 h 1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4"/>
                <a:gd name="T22" fmla="*/ 0 h 1699"/>
                <a:gd name="T23" fmla="*/ 1724 w 1724"/>
                <a:gd name="T24" fmla="*/ 1699 h 1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4" h="1699">
                  <a:moveTo>
                    <a:pt x="182" y="0"/>
                  </a:moveTo>
                  <a:lnTo>
                    <a:pt x="0" y="1587"/>
                  </a:lnTo>
                  <a:cubicBezTo>
                    <a:pt x="0" y="1587"/>
                    <a:pt x="395" y="1699"/>
                    <a:pt x="835" y="1687"/>
                  </a:cubicBezTo>
                  <a:cubicBezTo>
                    <a:pt x="1360" y="1683"/>
                    <a:pt x="1724" y="1587"/>
                    <a:pt x="1724" y="1587"/>
                  </a:cubicBezTo>
                  <a:lnTo>
                    <a:pt x="1588" y="0"/>
                  </a:lnTo>
                  <a:cubicBezTo>
                    <a:pt x="1588" y="0"/>
                    <a:pt x="1173" y="96"/>
                    <a:pt x="851" y="83"/>
                  </a:cubicBezTo>
                  <a:cubicBezTo>
                    <a:pt x="504" y="96"/>
                    <a:pt x="182" y="0"/>
                    <a:pt x="1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FCFCFC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1837" y="1071"/>
              <a:ext cx="2041" cy="1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grpSp>
          <p:nvGrpSpPr>
            <p:cNvPr id="4266" name="Group 44"/>
            <p:cNvGrpSpPr>
              <a:grpSpLocks/>
            </p:cNvGrpSpPr>
            <p:nvPr/>
          </p:nvGrpSpPr>
          <p:grpSpPr bwMode="auto">
            <a:xfrm>
              <a:off x="2653" y="1480"/>
              <a:ext cx="408" cy="498"/>
              <a:chOff x="2653" y="1480"/>
              <a:chExt cx="408" cy="498"/>
            </a:xfrm>
          </p:grpSpPr>
          <p:sp>
            <p:nvSpPr>
              <p:cNvPr id="4272" name="Oval 45"/>
              <p:cNvSpPr>
                <a:spLocks noChangeArrowheads="1"/>
              </p:cNvSpPr>
              <p:nvPr/>
            </p:nvSpPr>
            <p:spPr bwMode="auto">
              <a:xfrm>
                <a:off x="2721" y="1525"/>
                <a:ext cx="317" cy="453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73" name="Oval 46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408" cy="408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74" name="Oval 47"/>
              <p:cNvSpPr>
                <a:spLocks noChangeAspect="1" noChangeArrowheads="1"/>
              </p:cNvSpPr>
              <p:nvPr/>
            </p:nvSpPr>
            <p:spPr bwMode="auto">
              <a:xfrm>
                <a:off x="2674" y="1501"/>
                <a:ext cx="367" cy="3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DDDDDD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75" name="Oval 48"/>
              <p:cNvSpPr>
                <a:spLocks noChangeAspect="1" noChangeArrowheads="1"/>
              </p:cNvSpPr>
              <p:nvPr/>
            </p:nvSpPr>
            <p:spPr bwMode="auto">
              <a:xfrm>
                <a:off x="2692" y="1519"/>
                <a:ext cx="331" cy="3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sp>
          <p:nvSpPr>
            <p:cNvPr id="4267" name="Rectangle 49"/>
            <p:cNvSpPr>
              <a:spLocks noChangeArrowheads="1"/>
            </p:cNvSpPr>
            <p:nvPr/>
          </p:nvSpPr>
          <p:spPr bwMode="auto">
            <a:xfrm>
              <a:off x="2699" y="3357"/>
              <a:ext cx="317" cy="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68" name="Rectangle 50"/>
            <p:cNvSpPr>
              <a:spLocks noChangeAspect="1" noChangeArrowheads="1"/>
            </p:cNvSpPr>
            <p:nvPr/>
          </p:nvSpPr>
          <p:spPr bwMode="auto">
            <a:xfrm>
              <a:off x="2717" y="3394"/>
              <a:ext cx="285" cy="40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69" name="Rectangle 51"/>
            <p:cNvSpPr>
              <a:spLocks noChangeAspect="1" noChangeArrowheads="1"/>
            </p:cNvSpPr>
            <p:nvPr/>
          </p:nvSpPr>
          <p:spPr bwMode="auto">
            <a:xfrm>
              <a:off x="2781" y="3448"/>
              <a:ext cx="161" cy="36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70" name="AutoShape 52"/>
            <p:cNvSpPr>
              <a:spLocks noChangeArrowheads="1"/>
            </p:cNvSpPr>
            <p:nvPr/>
          </p:nvSpPr>
          <p:spPr bwMode="auto">
            <a:xfrm rot="5172402">
              <a:off x="2698" y="3411"/>
              <a:ext cx="221" cy="179"/>
            </a:xfrm>
            <a:prstGeom prst="rtTriangle">
              <a:avLst/>
            </a:prstGeom>
            <a:solidFill>
              <a:srgbClr val="B2B2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71" name="Rectangle 53"/>
            <p:cNvSpPr>
              <a:spLocks noChangeArrowheads="1"/>
            </p:cNvSpPr>
            <p:nvPr/>
          </p:nvSpPr>
          <p:spPr bwMode="auto">
            <a:xfrm>
              <a:off x="2689" y="2341"/>
              <a:ext cx="363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 flipV="1">
            <a:off x="3924300" y="2824163"/>
            <a:ext cx="2393950" cy="280987"/>
            <a:chOff x="1151" y="1956"/>
            <a:chExt cx="3457" cy="408"/>
          </a:xfrm>
        </p:grpSpPr>
        <p:grpSp>
          <p:nvGrpSpPr>
            <p:cNvPr id="4256" name="Group 55"/>
            <p:cNvGrpSpPr>
              <a:grpSpLocks/>
            </p:cNvGrpSpPr>
            <p:nvPr/>
          </p:nvGrpSpPr>
          <p:grpSpPr bwMode="auto">
            <a:xfrm rot="-2545465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61" name="Rectangle 56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62" name="Rectangle 57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63" name="Rectangle 58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grpSp>
          <p:nvGrpSpPr>
            <p:cNvPr id="4257" name="Group 59"/>
            <p:cNvGrpSpPr>
              <a:grpSpLocks/>
            </p:cNvGrpSpPr>
            <p:nvPr/>
          </p:nvGrpSpPr>
          <p:grpSpPr bwMode="auto">
            <a:xfrm rot="2695773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58" name="Rectangle 60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59" name="Rectangle 61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60" name="Rectangle 62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</p:grpSp>
      <p:grpSp>
        <p:nvGrpSpPr>
          <p:cNvPr id="4105" name="Group 63"/>
          <p:cNvGrpSpPr>
            <a:grpSpLocks/>
          </p:cNvGrpSpPr>
          <p:nvPr/>
        </p:nvGrpSpPr>
        <p:grpSpPr bwMode="auto">
          <a:xfrm>
            <a:off x="942975" y="2349500"/>
            <a:ext cx="2624138" cy="3529013"/>
            <a:chOff x="1837" y="1071"/>
            <a:chExt cx="2041" cy="2743"/>
          </a:xfrm>
        </p:grpSpPr>
        <p:sp>
          <p:nvSpPr>
            <p:cNvPr id="4244" name="Freeform 64"/>
            <p:cNvSpPr>
              <a:spLocks/>
            </p:cNvSpPr>
            <p:nvPr/>
          </p:nvSpPr>
          <p:spPr bwMode="auto">
            <a:xfrm>
              <a:off x="2018" y="2115"/>
              <a:ext cx="1724" cy="1699"/>
            </a:xfrm>
            <a:custGeom>
              <a:avLst/>
              <a:gdLst>
                <a:gd name="T0" fmla="*/ 182 w 1724"/>
                <a:gd name="T1" fmla="*/ 0 h 1699"/>
                <a:gd name="T2" fmla="*/ 0 w 1724"/>
                <a:gd name="T3" fmla="*/ 1587 h 1699"/>
                <a:gd name="T4" fmla="*/ 835 w 1724"/>
                <a:gd name="T5" fmla="*/ 1687 h 1699"/>
                <a:gd name="T6" fmla="*/ 1724 w 1724"/>
                <a:gd name="T7" fmla="*/ 1587 h 1699"/>
                <a:gd name="T8" fmla="*/ 1588 w 1724"/>
                <a:gd name="T9" fmla="*/ 0 h 1699"/>
                <a:gd name="T10" fmla="*/ 851 w 1724"/>
                <a:gd name="T11" fmla="*/ 83 h 1699"/>
                <a:gd name="T12" fmla="*/ 182 w 1724"/>
                <a:gd name="T13" fmla="*/ 0 h 1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4"/>
                <a:gd name="T22" fmla="*/ 0 h 1699"/>
                <a:gd name="T23" fmla="*/ 1724 w 1724"/>
                <a:gd name="T24" fmla="*/ 1699 h 1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4" h="1699">
                  <a:moveTo>
                    <a:pt x="182" y="0"/>
                  </a:moveTo>
                  <a:lnTo>
                    <a:pt x="0" y="1587"/>
                  </a:lnTo>
                  <a:cubicBezTo>
                    <a:pt x="0" y="1587"/>
                    <a:pt x="395" y="1699"/>
                    <a:pt x="835" y="1687"/>
                  </a:cubicBezTo>
                  <a:cubicBezTo>
                    <a:pt x="1360" y="1683"/>
                    <a:pt x="1724" y="1587"/>
                    <a:pt x="1724" y="1587"/>
                  </a:cubicBezTo>
                  <a:lnTo>
                    <a:pt x="1588" y="0"/>
                  </a:lnTo>
                  <a:cubicBezTo>
                    <a:pt x="1588" y="0"/>
                    <a:pt x="1173" y="96"/>
                    <a:pt x="851" y="83"/>
                  </a:cubicBezTo>
                  <a:cubicBezTo>
                    <a:pt x="504" y="96"/>
                    <a:pt x="182" y="0"/>
                    <a:pt x="1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FCFCFC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245" name="AutoShape 65"/>
            <p:cNvSpPr>
              <a:spLocks noChangeArrowheads="1"/>
            </p:cNvSpPr>
            <p:nvPr/>
          </p:nvSpPr>
          <p:spPr bwMode="auto">
            <a:xfrm>
              <a:off x="1837" y="1071"/>
              <a:ext cx="2041" cy="1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grpSp>
          <p:nvGrpSpPr>
            <p:cNvPr id="4246" name="Group 66"/>
            <p:cNvGrpSpPr>
              <a:grpSpLocks/>
            </p:cNvGrpSpPr>
            <p:nvPr/>
          </p:nvGrpSpPr>
          <p:grpSpPr bwMode="auto">
            <a:xfrm>
              <a:off x="2653" y="1480"/>
              <a:ext cx="408" cy="498"/>
              <a:chOff x="2653" y="1480"/>
              <a:chExt cx="408" cy="498"/>
            </a:xfrm>
          </p:grpSpPr>
          <p:sp>
            <p:nvSpPr>
              <p:cNvPr id="4252" name="Oval 67"/>
              <p:cNvSpPr>
                <a:spLocks noChangeArrowheads="1"/>
              </p:cNvSpPr>
              <p:nvPr/>
            </p:nvSpPr>
            <p:spPr bwMode="auto">
              <a:xfrm>
                <a:off x="2721" y="1525"/>
                <a:ext cx="317" cy="453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53" name="Oval 68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408" cy="408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54" name="Oval 69"/>
              <p:cNvSpPr>
                <a:spLocks noChangeAspect="1" noChangeArrowheads="1"/>
              </p:cNvSpPr>
              <p:nvPr/>
            </p:nvSpPr>
            <p:spPr bwMode="auto">
              <a:xfrm>
                <a:off x="2674" y="1501"/>
                <a:ext cx="367" cy="3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DDDDDD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55" name="Oval 70"/>
              <p:cNvSpPr>
                <a:spLocks noChangeAspect="1" noChangeArrowheads="1"/>
              </p:cNvSpPr>
              <p:nvPr/>
            </p:nvSpPr>
            <p:spPr bwMode="auto">
              <a:xfrm>
                <a:off x="2692" y="1519"/>
                <a:ext cx="331" cy="3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sp>
          <p:nvSpPr>
            <p:cNvPr id="4247" name="Rectangle 71"/>
            <p:cNvSpPr>
              <a:spLocks noChangeArrowheads="1"/>
            </p:cNvSpPr>
            <p:nvPr/>
          </p:nvSpPr>
          <p:spPr bwMode="auto">
            <a:xfrm>
              <a:off x="2699" y="3357"/>
              <a:ext cx="317" cy="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48" name="Rectangle 72"/>
            <p:cNvSpPr>
              <a:spLocks noChangeAspect="1" noChangeArrowheads="1"/>
            </p:cNvSpPr>
            <p:nvPr/>
          </p:nvSpPr>
          <p:spPr bwMode="auto">
            <a:xfrm>
              <a:off x="2717" y="3394"/>
              <a:ext cx="285" cy="40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49" name="Rectangle 73"/>
            <p:cNvSpPr>
              <a:spLocks noChangeAspect="1" noChangeArrowheads="1"/>
            </p:cNvSpPr>
            <p:nvPr/>
          </p:nvSpPr>
          <p:spPr bwMode="auto">
            <a:xfrm>
              <a:off x="2781" y="3448"/>
              <a:ext cx="161" cy="36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50" name="AutoShape 74"/>
            <p:cNvSpPr>
              <a:spLocks noChangeArrowheads="1"/>
            </p:cNvSpPr>
            <p:nvPr/>
          </p:nvSpPr>
          <p:spPr bwMode="auto">
            <a:xfrm rot="5172402">
              <a:off x="2698" y="3411"/>
              <a:ext cx="221" cy="179"/>
            </a:xfrm>
            <a:prstGeom prst="rtTriangle">
              <a:avLst/>
            </a:prstGeom>
            <a:solidFill>
              <a:srgbClr val="B2B2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4251" name="Rectangle 75"/>
            <p:cNvSpPr>
              <a:spLocks noChangeArrowheads="1"/>
            </p:cNvSpPr>
            <p:nvPr/>
          </p:nvSpPr>
          <p:spPr bwMode="auto">
            <a:xfrm>
              <a:off x="2689" y="2341"/>
              <a:ext cx="363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chemeClr val="tx2"/>
                </a:buClr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65000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lr>
                  <a:schemeClr val="tx2"/>
                </a:buClr>
                <a:buSzPct val="80000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 flipV="1">
            <a:off x="239713" y="2911475"/>
            <a:ext cx="4033837" cy="474663"/>
            <a:chOff x="1151" y="1956"/>
            <a:chExt cx="3457" cy="408"/>
          </a:xfrm>
        </p:grpSpPr>
        <p:grpSp>
          <p:nvGrpSpPr>
            <p:cNvPr id="4236" name="Group 77"/>
            <p:cNvGrpSpPr>
              <a:grpSpLocks/>
            </p:cNvGrpSpPr>
            <p:nvPr/>
          </p:nvGrpSpPr>
          <p:grpSpPr bwMode="auto">
            <a:xfrm rot="-2545465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41" name="Rectangle 78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42" name="Rectangle 79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43" name="Rectangle 80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  <p:grpSp>
          <p:nvGrpSpPr>
            <p:cNvPr id="4237" name="Group 81"/>
            <p:cNvGrpSpPr>
              <a:grpSpLocks/>
            </p:cNvGrpSpPr>
            <p:nvPr/>
          </p:nvGrpSpPr>
          <p:grpSpPr bwMode="auto">
            <a:xfrm rot="2695773">
              <a:off x="1151" y="1956"/>
              <a:ext cx="3457" cy="408"/>
              <a:chOff x="1428" y="1956"/>
              <a:chExt cx="2904" cy="408"/>
            </a:xfrm>
          </p:grpSpPr>
          <p:sp>
            <p:nvSpPr>
              <p:cNvPr id="4238" name="Rectangle 82" descr="大网格"/>
              <p:cNvSpPr>
                <a:spLocks noChangeArrowheads="1"/>
              </p:cNvSpPr>
              <p:nvPr/>
            </p:nvSpPr>
            <p:spPr bwMode="auto">
              <a:xfrm>
                <a:off x="3152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39" name="Rectangle 83" descr="大网格"/>
              <p:cNvSpPr>
                <a:spLocks noChangeArrowheads="1"/>
              </p:cNvSpPr>
              <p:nvPr/>
            </p:nvSpPr>
            <p:spPr bwMode="auto">
              <a:xfrm>
                <a:off x="1428" y="1956"/>
                <a:ext cx="1180" cy="408"/>
              </a:xfrm>
              <a:prstGeom prst="rect">
                <a:avLst/>
              </a:prstGeom>
              <a:pattFill prst="lgGrid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240" name="Rectangle 84"/>
              <p:cNvSpPr>
                <a:spLocks noChangeArrowheads="1"/>
              </p:cNvSpPr>
              <p:nvPr/>
            </p:nvSpPr>
            <p:spPr bwMode="auto">
              <a:xfrm>
                <a:off x="1429" y="2115"/>
                <a:ext cx="2903" cy="91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DBDBDB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tx2"/>
                  </a:buClr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65000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tx2"/>
                  </a:buClr>
                  <a:buSzPct val="80000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</p:grpSp>
      </p:grpSp>
      <p:sp>
        <p:nvSpPr>
          <p:cNvPr id="4181" name="Cloud"/>
          <p:cNvSpPr>
            <a:spLocks noChangeAspect="1" noEditPoints="1" noChangeArrowheads="1"/>
          </p:cNvSpPr>
          <p:nvPr/>
        </p:nvSpPr>
        <p:spPr bwMode="auto">
          <a:xfrm>
            <a:off x="9251950" y="44450"/>
            <a:ext cx="2743200" cy="1152525"/>
          </a:xfrm>
          <a:custGeom>
            <a:avLst/>
            <a:gdLst>
              <a:gd name="T0" fmla="*/ 137241661 w 21600"/>
              <a:gd name="T1" fmla="*/ 1640642441 h 21600"/>
              <a:gd name="T2" fmla="*/ 2147483647 w 21600"/>
              <a:gd name="T3" fmla="*/ 2147483647 h 21600"/>
              <a:gd name="T4" fmla="*/ 2147483647 w 21600"/>
              <a:gd name="T5" fmla="*/ 1640642441 h 21600"/>
              <a:gd name="T6" fmla="*/ 2147483647 w 21600"/>
              <a:gd name="T7" fmla="*/ 1876112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FF">
                  <a:alpha val="2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84" name="Cloud"/>
          <p:cNvSpPr>
            <a:spLocks noChangeAspect="1" noEditPoints="1" noChangeArrowheads="1"/>
          </p:cNvSpPr>
          <p:nvPr/>
        </p:nvSpPr>
        <p:spPr bwMode="auto">
          <a:xfrm>
            <a:off x="5724525" y="188913"/>
            <a:ext cx="2303463" cy="792162"/>
          </a:xfrm>
          <a:custGeom>
            <a:avLst/>
            <a:gdLst>
              <a:gd name="T0" fmla="*/ 81256364 w 21600"/>
              <a:gd name="T1" fmla="*/ 532726781 h 21600"/>
              <a:gd name="T2" fmla="*/ 2147483647 w 21600"/>
              <a:gd name="T3" fmla="*/ 1064318350 h 21600"/>
              <a:gd name="T4" fmla="*/ 2147483647 w 21600"/>
              <a:gd name="T5" fmla="*/ 532726781 h 21600"/>
              <a:gd name="T6" fmla="*/ 2147483647 w 21600"/>
              <a:gd name="T7" fmla="*/ 609188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FF">
                  <a:alpha val="2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85" name="Cloud"/>
          <p:cNvSpPr>
            <a:spLocks noChangeAspect="1" noEditPoints="1" noChangeArrowheads="1"/>
          </p:cNvSpPr>
          <p:nvPr/>
        </p:nvSpPr>
        <p:spPr bwMode="auto">
          <a:xfrm>
            <a:off x="1476375" y="620713"/>
            <a:ext cx="2303463" cy="792162"/>
          </a:xfrm>
          <a:custGeom>
            <a:avLst/>
            <a:gdLst>
              <a:gd name="T0" fmla="*/ 81256364 w 21600"/>
              <a:gd name="T1" fmla="*/ 532726781 h 21600"/>
              <a:gd name="T2" fmla="*/ 2147483647 w 21600"/>
              <a:gd name="T3" fmla="*/ 1064318350 h 21600"/>
              <a:gd name="T4" fmla="*/ 2147483647 w 21600"/>
              <a:gd name="T5" fmla="*/ 532726781 h 21600"/>
              <a:gd name="T6" fmla="*/ 2147483647 w 21600"/>
              <a:gd name="T7" fmla="*/ 609188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FF">
                  <a:alpha val="2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17" name="Group 114"/>
          <p:cNvGrpSpPr>
            <a:grpSpLocks/>
          </p:cNvGrpSpPr>
          <p:nvPr/>
        </p:nvGrpSpPr>
        <p:grpSpPr bwMode="auto">
          <a:xfrm>
            <a:off x="7451725" y="4365625"/>
            <a:ext cx="1179513" cy="2438400"/>
            <a:chOff x="4513" y="2523"/>
            <a:chExt cx="1225" cy="2534"/>
          </a:xfrm>
        </p:grpSpPr>
        <p:grpSp>
          <p:nvGrpSpPr>
            <p:cNvPr id="4212" name="Group 101"/>
            <p:cNvGrpSpPr>
              <a:grpSpLocks/>
            </p:cNvGrpSpPr>
            <p:nvPr/>
          </p:nvGrpSpPr>
          <p:grpSpPr bwMode="auto">
            <a:xfrm>
              <a:off x="4921" y="2523"/>
              <a:ext cx="817" cy="1270"/>
              <a:chOff x="4921" y="2523"/>
              <a:chExt cx="817" cy="1270"/>
            </a:xfrm>
          </p:grpSpPr>
          <p:sp>
            <p:nvSpPr>
              <p:cNvPr id="4225" name="Freeform 98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226" name="Group 97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229" name="Group 92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23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35" name="Oval 9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230" name="Group 93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232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33" name="Oval 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231" name="Oval 96" descr="球体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pattFill prst="sphere">
                  <a:fgClr>
                    <a:srgbClr val="FF9900"/>
                  </a:fgClr>
                  <a:bgClr>
                    <a:srgbClr val="FFFF00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227" name="Freeform 99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228" name="Freeform 100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213" name="Group 102"/>
            <p:cNvGrpSpPr>
              <a:grpSpLocks/>
            </p:cNvGrpSpPr>
            <p:nvPr/>
          </p:nvGrpSpPr>
          <p:grpSpPr bwMode="auto">
            <a:xfrm rot="-10566823">
              <a:off x="4513" y="3787"/>
              <a:ext cx="817" cy="1270"/>
              <a:chOff x="4921" y="2523"/>
              <a:chExt cx="817" cy="1270"/>
            </a:xfrm>
          </p:grpSpPr>
          <p:sp>
            <p:nvSpPr>
              <p:cNvPr id="4214" name="Freeform 103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>
                    <a:alpha val="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215" name="Group 104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218" name="Group 105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223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24" name="Oval 10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219" name="Group 108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22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22" name="Oval 1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220" name="Oval 111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solidFill>
                  <a:srgbClr val="FF9900">
                    <a:alpha val="0"/>
                  </a:srgbClr>
                </a:solidFill>
                <a:ln w="9525">
                  <a:solidFill>
                    <a:schemeClr val="tx1">
                      <a:alpha val="1176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216" name="Freeform 112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217" name="Freeform 113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6804025" y="4941888"/>
            <a:ext cx="1179513" cy="2438400"/>
            <a:chOff x="4513" y="2523"/>
            <a:chExt cx="1225" cy="2534"/>
          </a:xfrm>
        </p:grpSpPr>
        <p:grpSp>
          <p:nvGrpSpPr>
            <p:cNvPr id="4188" name="Group 116"/>
            <p:cNvGrpSpPr>
              <a:grpSpLocks/>
            </p:cNvGrpSpPr>
            <p:nvPr/>
          </p:nvGrpSpPr>
          <p:grpSpPr bwMode="auto">
            <a:xfrm>
              <a:off x="4921" y="2523"/>
              <a:ext cx="817" cy="1270"/>
              <a:chOff x="4921" y="2523"/>
              <a:chExt cx="817" cy="1270"/>
            </a:xfrm>
          </p:grpSpPr>
          <p:sp>
            <p:nvSpPr>
              <p:cNvPr id="4201" name="Freeform 117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202" name="Group 118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205" name="Group 119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21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11" name="Oval 1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206" name="Group 122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208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09" name="Oval 12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207" name="Oval 125" descr="球体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pattFill prst="sphere">
                  <a:fgClr>
                    <a:srgbClr val="FF9900"/>
                  </a:fgClr>
                  <a:bgClr>
                    <a:srgbClr val="FFFF00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203" name="Freeform 126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204" name="Freeform 127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189" name="Group 128"/>
            <p:cNvGrpSpPr>
              <a:grpSpLocks/>
            </p:cNvGrpSpPr>
            <p:nvPr/>
          </p:nvGrpSpPr>
          <p:grpSpPr bwMode="auto">
            <a:xfrm rot="-10566823">
              <a:off x="4513" y="3787"/>
              <a:ext cx="817" cy="1270"/>
              <a:chOff x="4921" y="2523"/>
              <a:chExt cx="817" cy="1270"/>
            </a:xfrm>
          </p:grpSpPr>
          <p:sp>
            <p:nvSpPr>
              <p:cNvPr id="4190" name="Freeform 129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>
                    <a:alpha val="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91" name="Group 130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94" name="Group 131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9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200" name="Oval 13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95" name="Group 134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97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98" name="Oval 13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96" name="Oval 137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solidFill>
                  <a:srgbClr val="FF9900">
                    <a:alpha val="0"/>
                  </a:srgbClr>
                </a:solidFill>
                <a:ln w="9525">
                  <a:solidFill>
                    <a:schemeClr val="tx1">
                      <a:alpha val="1176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92" name="Freeform 138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93" name="Freeform 139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4265" name="Group 140"/>
          <p:cNvGrpSpPr>
            <a:grpSpLocks/>
          </p:cNvGrpSpPr>
          <p:nvPr/>
        </p:nvGrpSpPr>
        <p:grpSpPr bwMode="auto">
          <a:xfrm>
            <a:off x="5364163" y="4868863"/>
            <a:ext cx="1179512" cy="2438400"/>
            <a:chOff x="4513" y="2523"/>
            <a:chExt cx="1225" cy="2534"/>
          </a:xfrm>
        </p:grpSpPr>
        <p:grpSp>
          <p:nvGrpSpPr>
            <p:cNvPr id="4164" name="Group 141"/>
            <p:cNvGrpSpPr>
              <a:grpSpLocks/>
            </p:cNvGrpSpPr>
            <p:nvPr/>
          </p:nvGrpSpPr>
          <p:grpSpPr bwMode="auto">
            <a:xfrm>
              <a:off x="4921" y="2523"/>
              <a:ext cx="817" cy="1270"/>
              <a:chOff x="4921" y="2523"/>
              <a:chExt cx="817" cy="1270"/>
            </a:xfrm>
          </p:grpSpPr>
          <p:sp>
            <p:nvSpPr>
              <p:cNvPr id="4177" name="Freeform 142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78" name="Group 143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5" name="Group 144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86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87" name="Oval 1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82" name="Group 147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6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7" name="Oval 1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83" name="Oval 150" descr="球体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pattFill prst="sphere">
                  <a:fgClr>
                    <a:srgbClr val="FF9900"/>
                  </a:fgClr>
                  <a:bgClr>
                    <a:srgbClr val="FFFF00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79" name="Freeform 151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80" name="Freeform 152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165" name="Group 153"/>
            <p:cNvGrpSpPr>
              <a:grpSpLocks/>
            </p:cNvGrpSpPr>
            <p:nvPr/>
          </p:nvGrpSpPr>
          <p:grpSpPr bwMode="auto">
            <a:xfrm rot="-10566823">
              <a:off x="4513" y="3787"/>
              <a:ext cx="817" cy="1270"/>
              <a:chOff x="4921" y="2523"/>
              <a:chExt cx="817" cy="1270"/>
            </a:xfrm>
          </p:grpSpPr>
          <p:sp>
            <p:nvSpPr>
              <p:cNvPr id="4166" name="Freeform 154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>
                    <a:alpha val="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67" name="Group 155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70" name="Group 156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75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76" name="Oval 1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71" name="Group 159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73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74" name="Oval 1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72" name="Oval 162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solidFill>
                  <a:srgbClr val="FF9900">
                    <a:alpha val="0"/>
                  </a:srgbClr>
                </a:solidFill>
                <a:ln w="9525">
                  <a:solidFill>
                    <a:schemeClr val="tx1">
                      <a:alpha val="1176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68" name="Freeform 163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69" name="Freeform 164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4290" name="Group 165"/>
          <p:cNvGrpSpPr>
            <a:grpSpLocks/>
          </p:cNvGrpSpPr>
          <p:nvPr/>
        </p:nvGrpSpPr>
        <p:grpSpPr bwMode="auto">
          <a:xfrm>
            <a:off x="6084888" y="5229225"/>
            <a:ext cx="1179512" cy="2438400"/>
            <a:chOff x="4513" y="2523"/>
            <a:chExt cx="1225" cy="2534"/>
          </a:xfrm>
        </p:grpSpPr>
        <p:grpSp>
          <p:nvGrpSpPr>
            <p:cNvPr id="4140" name="Group 166"/>
            <p:cNvGrpSpPr>
              <a:grpSpLocks/>
            </p:cNvGrpSpPr>
            <p:nvPr/>
          </p:nvGrpSpPr>
          <p:grpSpPr bwMode="auto">
            <a:xfrm>
              <a:off x="4921" y="2523"/>
              <a:ext cx="817" cy="1270"/>
              <a:chOff x="4921" y="2523"/>
              <a:chExt cx="817" cy="1270"/>
            </a:xfrm>
          </p:grpSpPr>
          <p:sp>
            <p:nvSpPr>
              <p:cNvPr id="4153" name="Freeform 167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54" name="Group 168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57" name="Group 169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6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63" name="Oval 17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58" name="Group 172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6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61" name="Oval 17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59" name="Oval 175" descr="球体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pattFill prst="sphere">
                  <a:fgClr>
                    <a:srgbClr val="FF9900"/>
                  </a:fgClr>
                  <a:bgClr>
                    <a:srgbClr val="FFFF00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55" name="Freeform 176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56" name="Freeform 177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141" name="Group 178"/>
            <p:cNvGrpSpPr>
              <a:grpSpLocks/>
            </p:cNvGrpSpPr>
            <p:nvPr/>
          </p:nvGrpSpPr>
          <p:grpSpPr bwMode="auto">
            <a:xfrm rot="-10566823">
              <a:off x="4513" y="3787"/>
              <a:ext cx="817" cy="1270"/>
              <a:chOff x="4921" y="2523"/>
              <a:chExt cx="817" cy="1270"/>
            </a:xfrm>
          </p:grpSpPr>
          <p:sp>
            <p:nvSpPr>
              <p:cNvPr id="4142" name="Freeform 179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>
                    <a:alpha val="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43" name="Group 180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46" name="Group 181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5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52" name="Oval 18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47" name="Group 184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49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50" name="Oval 18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48" name="Oval 187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solidFill>
                  <a:srgbClr val="FF9900">
                    <a:alpha val="0"/>
                  </a:srgbClr>
                </a:solidFill>
                <a:ln w="9525">
                  <a:solidFill>
                    <a:schemeClr val="tx1">
                      <a:alpha val="1176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44" name="Freeform 188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45" name="Freeform 189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4318" name="Group 190"/>
          <p:cNvGrpSpPr>
            <a:grpSpLocks/>
          </p:cNvGrpSpPr>
          <p:nvPr/>
        </p:nvGrpSpPr>
        <p:grpSpPr bwMode="auto">
          <a:xfrm>
            <a:off x="4427538" y="5445125"/>
            <a:ext cx="1179512" cy="2438400"/>
            <a:chOff x="4513" y="2523"/>
            <a:chExt cx="1225" cy="2534"/>
          </a:xfrm>
        </p:grpSpPr>
        <p:grpSp>
          <p:nvGrpSpPr>
            <p:cNvPr id="4116" name="Group 191"/>
            <p:cNvGrpSpPr>
              <a:grpSpLocks/>
            </p:cNvGrpSpPr>
            <p:nvPr/>
          </p:nvGrpSpPr>
          <p:grpSpPr bwMode="auto">
            <a:xfrm>
              <a:off x="4921" y="2523"/>
              <a:ext cx="817" cy="1270"/>
              <a:chOff x="4921" y="2523"/>
              <a:chExt cx="817" cy="1270"/>
            </a:xfrm>
          </p:grpSpPr>
          <p:sp>
            <p:nvSpPr>
              <p:cNvPr id="4129" name="Freeform 192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30" name="Group 193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33" name="Group 194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38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39" name="Oval 19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34" name="Group 197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36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37" name="Oval 19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B19E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35" name="Oval 200" descr="球体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pattFill prst="sphere">
                  <a:fgClr>
                    <a:srgbClr val="FF9900"/>
                  </a:fgClr>
                  <a:bgClr>
                    <a:srgbClr val="FFFF00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31" name="Freeform 201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32" name="Freeform 202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117" name="Group 203"/>
            <p:cNvGrpSpPr>
              <a:grpSpLocks/>
            </p:cNvGrpSpPr>
            <p:nvPr/>
          </p:nvGrpSpPr>
          <p:grpSpPr bwMode="auto">
            <a:xfrm rot="-10566823">
              <a:off x="4513" y="3787"/>
              <a:ext cx="817" cy="1270"/>
              <a:chOff x="4921" y="2523"/>
              <a:chExt cx="817" cy="1270"/>
            </a:xfrm>
          </p:grpSpPr>
          <p:sp>
            <p:nvSpPr>
              <p:cNvPr id="4118" name="Freeform 204"/>
              <p:cNvSpPr>
                <a:spLocks/>
              </p:cNvSpPr>
              <p:nvPr/>
            </p:nvSpPr>
            <p:spPr bwMode="auto">
              <a:xfrm>
                <a:off x="5148" y="2886"/>
                <a:ext cx="204" cy="907"/>
              </a:xfrm>
              <a:custGeom>
                <a:avLst/>
                <a:gdLst>
                  <a:gd name="T0" fmla="*/ 136 w 204"/>
                  <a:gd name="T1" fmla="*/ 0 h 907"/>
                  <a:gd name="T2" fmla="*/ 181 w 204"/>
                  <a:gd name="T3" fmla="*/ 635 h 907"/>
                  <a:gd name="T4" fmla="*/ 0 w 204"/>
                  <a:gd name="T5" fmla="*/ 907 h 907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907"/>
                  <a:gd name="T11" fmla="*/ 204 w 204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907">
                    <a:moveTo>
                      <a:pt x="136" y="0"/>
                    </a:moveTo>
                    <a:cubicBezTo>
                      <a:pt x="170" y="242"/>
                      <a:pt x="204" y="484"/>
                      <a:pt x="181" y="635"/>
                    </a:cubicBezTo>
                    <a:cubicBezTo>
                      <a:pt x="158" y="786"/>
                      <a:pt x="79" y="84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9900">
                    <a:alpha val="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4119" name="Group 205"/>
              <p:cNvGrpSpPr>
                <a:grpSpLocks/>
              </p:cNvGrpSpPr>
              <p:nvPr/>
            </p:nvGrpSpPr>
            <p:grpSpPr bwMode="auto">
              <a:xfrm rot="608621">
                <a:off x="4967" y="2523"/>
                <a:ext cx="636" cy="636"/>
                <a:chOff x="5031" y="3110"/>
                <a:chExt cx="636" cy="636"/>
              </a:xfrm>
            </p:grpSpPr>
            <p:grpSp>
              <p:nvGrpSpPr>
                <p:cNvPr id="4122" name="Group 206"/>
                <p:cNvGrpSpPr>
                  <a:grpSpLocks/>
                </p:cNvGrpSpPr>
                <p:nvPr/>
              </p:nvGrpSpPr>
              <p:grpSpPr bwMode="auto">
                <a:xfrm>
                  <a:off x="5031" y="3110"/>
                  <a:ext cx="635" cy="635"/>
                  <a:chOff x="4898" y="2886"/>
                  <a:chExt cx="635" cy="635"/>
                </a:xfrm>
              </p:grpSpPr>
              <p:sp>
                <p:nvSpPr>
                  <p:cNvPr id="4127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28" name="Oval 20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grpSp>
              <p:nvGrpSpPr>
                <p:cNvPr id="4123" name="Group 209"/>
                <p:cNvGrpSpPr>
                  <a:grpSpLocks/>
                </p:cNvGrpSpPr>
                <p:nvPr/>
              </p:nvGrpSpPr>
              <p:grpSpPr bwMode="auto">
                <a:xfrm rot="2700000">
                  <a:off x="5032" y="3111"/>
                  <a:ext cx="635" cy="635"/>
                  <a:chOff x="4898" y="2886"/>
                  <a:chExt cx="635" cy="635"/>
                </a:xfrm>
              </p:grpSpPr>
              <p:sp>
                <p:nvSpPr>
                  <p:cNvPr id="412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  <p:sp>
                <p:nvSpPr>
                  <p:cNvPr id="4126" name="Oval 2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48" y="2886"/>
                    <a:ext cx="136" cy="635"/>
                  </a:xfrm>
                  <a:prstGeom prst="ellipse">
                    <a:avLst/>
                  </a:prstGeom>
                  <a:solidFill>
                    <a:srgbClr val="FF3300">
                      <a:alpha val="1176"/>
                    </a:srgbClr>
                  </a:solidFill>
                  <a:ln w="9525">
                    <a:solidFill>
                      <a:schemeClr val="tx1">
                        <a:alpha val="1176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Clr>
                        <a:schemeClr val="tx2"/>
                      </a:buClr>
                      <a:buChar char="n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Clr>
                        <a:schemeClr val="accent1"/>
                      </a:buClr>
                      <a:buSzPct val="65000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Clr>
                        <a:schemeClr val="tx2"/>
                      </a:buClr>
                      <a:buSzPct val="80000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charset="-122"/>
                    </a:endParaRPr>
                  </a:p>
                </p:txBody>
              </p:sp>
            </p:grpSp>
            <p:sp>
              <p:nvSpPr>
                <p:cNvPr id="4124" name="Oval 212"/>
                <p:cNvSpPr>
                  <a:spLocks noChangeArrowheads="1"/>
                </p:cNvSpPr>
                <p:nvPr/>
              </p:nvSpPr>
              <p:spPr bwMode="auto">
                <a:xfrm>
                  <a:off x="5213" y="3292"/>
                  <a:ext cx="272" cy="272"/>
                </a:xfrm>
                <a:prstGeom prst="ellipse">
                  <a:avLst/>
                </a:prstGeom>
                <a:solidFill>
                  <a:srgbClr val="FF9900">
                    <a:alpha val="0"/>
                  </a:srgbClr>
                </a:solidFill>
                <a:ln w="9525">
                  <a:solidFill>
                    <a:schemeClr val="tx1">
                      <a:alpha val="1176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tx2"/>
                    </a:buClr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accent1"/>
                    </a:buClr>
                    <a:buSzPct val="65000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tx2"/>
                    </a:buClr>
                    <a:buSzPct val="80000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charset="-122"/>
                  </a:endParaRPr>
                </a:p>
              </p:txBody>
            </p:sp>
          </p:grpSp>
          <p:sp>
            <p:nvSpPr>
              <p:cNvPr id="4120" name="Freeform 213"/>
              <p:cNvSpPr>
                <a:spLocks/>
              </p:cNvSpPr>
              <p:nvPr/>
            </p:nvSpPr>
            <p:spPr bwMode="auto">
              <a:xfrm rot="-1391916">
                <a:off x="5284" y="3203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121" name="Freeform 214"/>
              <p:cNvSpPr>
                <a:spLocks/>
              </p:cNvSpPr>
              <p:nvPr/>
            </p:nvSpPr>
            <p:spPr bwMode="auto">
              <a:xfrm rot="-8568831">
                <a:off x="4921" y="3339"/>
                <a:ext cx="454" cy="182"/>
              </a:xfrm>
              <a:custGeom>
                <a:avLst/>
                <a:gdLst>
                  <a:gd name="T0" fmla="*/ 5 w 559"/>
                  <a:gd name="T1" fmla="*/ 82 h 235"/>
                  <a:gd name="T2" fmla="*/ 184 w 559"/>
                  <a:gd name="T3" fmla="*/ 0 h 235"/>
                  <a:gd name="T4" fmla="*/ 364 w 559"/>
                  <a:gd name="T5" fmla="*/ 82 h 235"/>
                  <a:gd name="T6" fmla="*/ 154 w 559"/>
                  <a:gd name="T7" fmla="*/ 136 h 235"/>
                  <a:gd name="T8" fmla="*/ 5 w 559"/>
                  <a:gd name="T9" fmla="*/ 82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235"/>
                  <a:gd name="T17" fmla="*/ 559 w 55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235">
                    <a:moveTo>
                      <a:pt x="7" y="137"/>
                    </a:moveTo>
                    <a:cubicBezTo>
                      <a:pt x="14" y="99"/>
                      <a:pt x="188" y="0"/>
                      <a:pt x="279" y="0"/>
                    </a:cubicBezTo>
                    <a:cubicBezTo>
                      <a:pt x="370" y="0"/>
                      <a:pt x="559" y="99"/>
                      <a:pt x="552" y="137"/>
                    </a:cubicBezTo>
                    <a:cubicBezTo>
                      <a:pt x="545" y="175"/>
                      <a:pt x="325" y="219"/>
                      <a:pt x="234" y="227"/>
                    </a:cubicBezTo>
                    <a:cubicBezTo>
                      <a:pt x="143" y="235"/>
                      <a:pt x="0" y="175"/>
                      <a:pt x="7" y="137"/>
                    </a:cubicBezTo>
                    <a:close/>
                  </a:path>
                </a:pathLst>
              </a:custGeom>
              <a:solidFill>
                <a:srgbClr val="009900">
                  <a:alpha val="1176"/>
                </a:srgbClr>
              </a:solidFill>
              <a:ln w="9525">
                <a:solidFill>
                  <a:schemeClr val="tx1">
                    <a:alpha val="1176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3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09497 0.02106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57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1.09497 0.0210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57" y="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1.09497 0.02106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57" y="10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2" dur="20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4" dur="2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6" dur="2000" fill="hold"/>
                                        <p:tgtEl>
                                          <p:spTgt spid="4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1" grpId="0" animBg="1"/>
      <p:bldP spid="4184" grpId="0" animBg="1"/>
      <p:bldP spid="4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5000" dirty="0" smtClean="0"/>
              <a:t>SADRŽAJ</a:t>
            </a:r>
            <a:endParaRPr lang="hr-HR" sz="5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Geografski smještaj</a:t>
            </a:r>
          </a:p>
          <a:p>
            <a:r>
              <a:rPr lang="hr-HR" dirty="0" smtClean="0"/>
              <a:t>Geografski položaj</a:t>
            </a:r>
          </a:p>
          <a:p>
            <a:r>
              <a:rPr lang="hr-HR" dirty="0" smtClean="0"/>
              <a:t>Reljef</a:t>
            </a:r>
          </a:p>
          <a:p>
            <a:r>
              <a:rPr lang="hr-HR" dirty="0" smtClean="0"/>
              <a:t>Klima i vegetacija</a:t>
            </a:r>
          </a:p>
          <a:p>
            <a:r>
              <a:rPr lang="hr-HR" dirty="0" smtClean="0"/>
              <a:t>Vode</a:t>
            </a:r>
          </a:p>
          <a:p>
            <a:r>
              <a:rPr lang="hr-HR" dirty="0" smtClean="0"/>
              <a:t>Stanovništvo</a:t>
            </a:r>
          </a:p>
          <a:p>
            <a:r>
              <a:rPr lang="hr-HR" dirty="0" smtClean="0"/>
              <a:t>Gospodarstvo</a:t>
            </a:r>
          </a:p>
          <a:p>
            <a:r>
              <a:rPr lang="hr-HR" dirty="0" smtClean="0"/>
              <a:t>Gradovi</a:t>
            </a:r>
          </a:p>
          <a:p>
            <a:r>
              <a:rPr lang="hr-HR" dirty="0" smtClean="0"/>
              <a:t>Zanimljivosti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192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40788"/>
            <a:ext cx="8229600" cy="4525963"/>
          </a:xfrm>
        </p:spPr>
        <p:txBody>
          <a:bodyPr>
            <a:normAutofit/>
          </a:bodyPr>
          <a:lstStyle/>
          <a:p>
            <a:r>
              <a:rPr lang="hr-HR" altLang="sr-Latn-RS" sz="2800" dirty="0"/>
              <a:t>Političko uređenje: parlamentarna </a:t>
            </a:r>
            <a:r>
              <a:rPr lang="hr-HR" altLang="sr-Latn-RS" sz="2800" dirty="0" smtClean="0"/>
              <a:t>monarhija</a:t>
            </a:r>
          </a:p>
          <a:p>
            <a:r>
              <a:rPr lang="hr-HR" altLang="sr-Latn-RS" sz="2800" dirty="0" smtClean="0"/>
              <a:t>Glavni </a:t>
            </a:r>
            <a:r>
              <a:rPr lang="hr-HR" altLang="sr-Latn-RS" sz="2800" dirty="0"/>
              <a:t>grad: Amsterdam</a:t>
            </a:r>
          </a:p>
          <a:p>
            <a:r>
              <a:rPr lang="hr-HR" altLang="sr-Latn-RS" sz="2800" dirty="0"/>
              <a:t>Površina: 41 526 km²</a:t>
            </a:r>
          </a:p>
          <a:p>
            <a:r>
              <a:rPr lang="hr-HR" altLang="sr-Latn-RS" sz="2800" dirty="0"/>
              <a:t>Broj stanovnika: oko 16,5 milijuna</a:t>
            </a:r>
          </a:p>
          <a:p>
            <a:r>
              <a:rPr lang="hr-HR" sz="2800" dirty="0" smtClean="0"/>
              <a:t>Himna: </a:t>
            </a:r>
            <a:r>
              <a:rPr lang="hr-HR" sz="2800" dirty="0" err="1" smtClean="0"/>
              <a:t>Wilhelmus</a:t>
            </a:r>
            <a:r>
              <a:rPr lang="hr-HR" sz="2800" dirty="0" smtClean="0"/>
              <a:t> van </a:t>
            </a:r>
            <a:r>
              <a:rPr lang="hr-HR" sz="2800" dirty="0" err="1" smtClean="0"/>
              <a:t>Nassouwe</a:t>
            </a:r>
            <a:endParaRPr lang="hr-HR" sz="2800" dirty="0" smtClean="0"/>
          </a:p>
          <a:p>
            <a:r>
              <a:rPr lang="hr-HR" sz="2800" dirty="0" smtClean="0"/>
              <a:t>Dio gospodarske zajednice BENELUX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71827"/>
            <a:ext cx="3096344" cy="22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smještaj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Nalazi se:</a:t>
            </a:r>
          </a:p>
          <a:p>
            <a:r>
              <a:rPr lang="hr-HR" b="1" dirty="0" smtClean="0"/>
              <a:t>sjeverno</a:t>
            </a:r>
            <a:r>
              <a:rPr lang="hr-HR" dirty="0" smtClean="0"/>
              <a:t> od ekvatora</a:t>
            </a:r>
          </a:p>
          <a:p>
            <a:r>
              <a:rPr lang="hr-HR" b="1" dirty="0" smtClean="0"/>
              <a:t>istočno</a:t>
            </a:r>
            <a:r>
              <a:rPr lang="hr-HR" dirty="0" smtClean="0"/>
              <a:t> od nultog meridijana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94" y="3645024"/>
            <a:ext cx="5836294" cy="289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smtClean="0"/>
              <a:t>Geografski </a:t>
            </a:r>
            <a:r>
              <a:rPr lang="hr-HR" dirty="0" smtClean="0"/>
              <a:t>položaj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3869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hr-HR" sz="2900" dirty="0" smtClean="0"/>
              <a:t>Nalazi se na sjeverozapadu Europe</a:t>
            </a:r>
          </a:p>
          <a:p>
            <a:r>
              <a:rPr lang="hr-HR" sz="2900" dirty="0" smtClean="0"/>
              <a:t>Na sjeveru se nalazi Sjeverno more</a:t>
            </a:r>
          </a:p>
          <a:p>
            <a:r>
              <a:rPr lang="hr-HR" sz="2900" dirty="0" smtClean="0"/>
              <a:t>Graniči na jugu s Belgijom i na istoku s Njemačkom</a:t>
            </a:r>
          </a:p>
          <a:p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160240" cy="27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Reljef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hr-HR" sz="2500" dirty="0" smtClean="0"/>
              <a:t>Čak pola zemlje nije na visini većoj od 1 metra nadmorske visine, a 1/5 je ispod </a:t>
            </a:r>
            <a:r>
              <a:rPr lang="hr-HR" sz="2500" dirty="0" err="1" smtClean="0"/>
              <a:t>nadomorske</a:t>
            </a:r>
            <a:r>
              <a:rPr lang="hr-HR" sz="2500" dirty="0" smtClean="0"/>
              <a:t> visine – prevladavaju </a:t>
            </a:r>
            <a:r>
              <a:rPr lang="hr-HR" sz="2500" dirty="0" err="1" smtClean="0"/>
              <a:t>polderi</a:t>
            </a:r>
            <a:endParaRPr lang="hr-HR" sz="2500" dirty="0" smtClean="0"/>
          </a:p>
          <a:p>
            <a:r>
              <a:rPr lang="hr-HR" sz="2500" dirty="0" smtClean="0"/>
              <a:t>Na istoku su pokoji </a:t>
            </a:r>
            <a:r>
              <a:rPr lang="hr-HR" sz="2500" dirty="0" smtClean="0"/>
              <a:t>brežuljci, ostalo su nizine</a:t>
            </a:r>
            <a:endParaRPr lang="hr-HR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4248472" cy="23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 i vegetacija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ceanska klima</a:t>
            </a:r>
          </a:p>
          <a:p>
            <a:r>
              <a:rPr lang="hr-HR" dirty="0" smtClean="0"/>
              <a:t>Svježa</a:t>
            </a:r>
            <a:r>
              <a:rPr lang="hr-HR" dirty="0" smtClean="0"/>
              <a:t> </a:t>
            </a:r>
            <a:r>
              <a:rPr lang="hr-HR" dirty="0" smtClean="0"/>
              <a:t>ljeta </a:t>
            </a:r>
            <a:r>
              <a:rPr lang="hr-HR" dirty="0" smtClean="0"/>
              <a:t>(</a:t>
            </a:r>
            <a:r>
              <a:rPr lang="hr-HR" dirty="0" smtClean="0"/>
              <a:t>do 28°C) i blage zime</a:t>
            </a:r>
          </a:p>
          <a:p>
            <a:r>
              <a:rPr lang="hr-HR" dirty="0" smtClean="0"/>
              <a:t>Hrastove i bukove šume zauzimaju 10% ukupne površine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1669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330</Words>
  <Application>Microsoft Office PowerPoint</Application>
  <PresentationFormat>Prikaz na zaslonu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sustava Office</vt:lpstr>
      <vt:lpstr>PowerPointova prezentacija</vt:lpstr>
      <vt:lpstr>NIZOZEMSKA</vt:lpstr>
      <vt:lpstr>PowerPointova prezentacija</vt:lpstr>
      <vt:lpstr>SADRŽAJ</vt:lpstr>
      <vt:lpstr>Uvod </vt:lpstr>
      <vt:lpstr>Geografski smještaj</vt:lpstr>
      <vt:lpstr>Geografski položaj</vt:lpstr>
      <vt:lpstr>Reljef </vt:lpstr>
      <vt:lpstr>Klima i vegetacija</vt:lpstr>
      <vt:lpstr>Vode </vt:lpstr>
      <vt:lpstr>Stanovništvo </vt:lpstr>
      <vt:lpstr>Gospodarstvo </vt:lpstr>
      <vt:lpstr>AMSTERDAM</vt:lpstr>
      <vt:lpstr>HAAG</vt:lpstr>
      <vt:lpstr>ROTTERDAM</vt:lpstr>
      <vt:lpstr>Zanimljivosti </vt:lpstr>
      <vt:lpstr>Dank u voor uw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Alenka Perica</dc:creator>
  <cp:lastModifiedBy>Alenka Perica </cp:lastModifiedBy>
  <cp:revision>30</cp:revision>
  <dcterms:created xsi:type="dcterms:W3CDTF">2014-11-16T14:31:50Z</dcterms:created>
  <dcterms:modified xsi:type="dcterms:W3CDTF">2014-11-17T20:43:38Z</dcterms:modified>
</cp:coreProperties>
</file>