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98" r:id="rId1"/>
  </p:sldMasterIdLst>
  <p:notesMasterIdLst>
    <p:notesMasterId r:id="rId36"/>
  </p:notesMasterIdLst>
  <p:sldIdLst>
    <p:sldId id="622" r:id="rId2"/>
    <p:sldId id="654" r:id="rId3"/>
    <p:sldId id="623" r:id="rId4"/>
    <p:sldId id="644" r:id="rId5"/>
    <p:sldId id="590" r:id="rId6"/>
    <p:sldId id="625" r:id="rId7"/>
    <p:sldId id="628" r:id="rId8"/>
    <p:sldId id="631" r:id="rId9"/>
    <p:sldId id="633" r:id="rId10"/>
    <p:sldId id="634" r:id="rId11"/>
    <p:sldId id="635" r:id="rId12"/>
    <p:sldId id="639" r:id="rId13"/>
    <p:sldId id="636" r:id="rId14"/>
    <p:sldId id="637" r:id="rId15"/>
    <p:sldId id="640" r:id="rId16"/>
    <p:sldId id="641" r:id="rId17"/>
    <p:sldId id="642" r:id="rId18"/>
    <p:sldId id="582" r:id="rId19"/>
    <p:sldId id="643" r:id="rId20"/>
    <p:sldId id="584" r:id="rId21"/>
    <p:sldId id="648" r:id="rId22"/>
    <p:sldId id="585" r:id="rId23"/>
    <p:sldId id="586" r:id="rId24"/>
    <p:sldId id="591" r:id="rId25"/>
    <p:sldId id="589" r:id="rId26"/>
    <p:sldId id="596" r:id="rId27"/>
    <p:sldId id="652" r:id="rId28"/>
    <p:sldId id="653" r:id="rId29"/>
    <p:sldId id="646" r:id="rId30"/>
    <p:sldId id="650" r:id="rId31"/>
    <p:sldId id="651" r:id="rId32"/>
    <p:sldId id="649" r:id="rId33"/>
    <p:sldId id="645" r:id="rId34"/>
    <p:sldId id="647" r:id="rId35"/>
  </p:sldIdLst>
  <p:sldSz cx="9144000" cy="6858000" type="screen4x3"/>
  <p:notesSz cx="6888163" cy="1002188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2674" autoAdjust="0"/>
  </p:normalViewPr>
  <p:slideViewPr>
    <p:cSldViewPr>
      <p:cViewPr>
        <p:scale>
          <a:sx n="108" d="100"/>
          <a:sy n="108" d="100"/>
        </p:scale>
        <p:origin x="-72" y="-42"/>
      </p:cViewPr>
      <p:guideLst>
        <p:guide orient="horz" pos="2160"/>
        <p:guide pos="2880"/>
      </p:guideLst>
    </p:cSldViewPr>
  </p:slideViewPr>
  <p:notesTextViewPr>
    <p:cViewPr>
      <p:scale>
        <a:sx n="1" d="1"/>
        <a:sy n="1" d="1"/>
      </p:scale>
      <p:origin x="0" y="0"/>
    </p:cViewPr>
  </p:notesTextViewPr>
  <p:sorterViewPr>
    <p:cViewPr>
      <p:scale>
        <a:sx n="79" d="100"/>
        <a:sy n="79" d="100"/>
      </p:scale>
      <p:origin x="0" y="14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3B843-B718-4EF5-AB62-F00D3F2C7E8A}" type="doc">
      <dgm:prSet loTypeId="urn:microsoft.com/office/officeart/2005/8/layout/radial1" loCatId="relationship" qsTypeId="urn:microsoft.com/office/officeart/2005/8/quickstyle/simple1" qsCatId="simple" csTypeId="urn:microsoft.com/office/officeart/2005/8/colors/accent1_2" csCatId="accent1" phldr="1"/>
      <dgm:spPr/>
    </dgm:pt>
    <dgm:pt modelId="{BE504C0D-7B88-4031-A90B-6875962AC045}">
      <dgm:prSet custT="1"/>
      <dgm:spPr/>
      <dgm:t>
        <a:bodyPr/>
        <a:lstStyle/>
        <a:p>
          <a:pPr rtl="0" eaLnBrk="1" latinLnBrk="0"/>
          <a:r>
            <a:rPr lang="hr-HR" sz="1400" b="1" dirty="0" smtClean="0"/>
            <a:t>LINIJE </a:t>
          </a:r>
        </a:p>
        <a:p>
          <a:pPr rtl="0" eaLnBrk="1" latinLnBrk="0"/>
          <a:r>
            <a:rPr lang="hr-HR" sz="1400" b="1" dirty="0" smtClean="0"/>
            <a:t>VODILJE </a:t>
          </a:r>
        </a:p>
        <a:p>
          <a:pPr rtl="0" eaLnBrk="1" latinLnBrk="0"/>
          <a:r>
            <a:rPr lang="hr-HR" sz="1400" b="1" dirty="0" smtClean="0"/>
            <a:t>ŠKOLSKOG</a:t>
          </a:r>
        </a:p>
        <a:p>
          <a:pPr rtl="0" eaLnBrk="1" latinLnBrk="0"/>
          <a:r>
            <a:rPr lang="hr-HR" sz="1400" b="1" dirty="0" smtClean="0"/>
            <a:t>KURIKU-</a:t>
          </a:r>
        </a:p>
        <a:p>
          <a:pPr rtl="0" eaLnBrk="1" latinLnBrk="0"/>
          <a:r>
            <a:rPr lang="hr-HR" sz="1400" b="1" dirty="0" smtClean="0"/>
            <a:t>LUMA</a:t>
          </a:r>
        </a:p>
      </dgm:t>
    </dgm:pt>
    <dgm:pt modelId="{09A18F6C-2BFA-4874-A37B-A6399B24F88A}" type="parTrans" cxnId="{86F2A75D-3738-4EF8-B578-9B49387038A4}">
      <dgm:prSet/>
      <dgm:spPr/>
      <dgm:t>
        <a:bodyPr/>
        <a:lstStyle/>
        <a:p>
          <a:endParaRPr lang="hr-HR"/>
        </a:p>
      </dgm:t>
    </dgm:pt>
    <dgm:pt modelId="{803590B0-170D-4711-B0C8-B0F77ED85752}" type="sibTrans" cxnId="{86F2A75D-3738-4EF8-B578-9B49387038A4}">
      <dgm:prSet/>
      <dgm:spPr/>
      <dgm:t>
        <a:bodyPr/>
        <a:lstStyle/>
        <a:p>
          <a:endParaRPr lang="hr-HR"/>
        </a:p>
      </dgm:t>
    </dgm:pt>
    <dgm:pt modelId="{57F1729C-C305-4A37-9799-7EBD7FB9FD9D}">
      <dgm:prSet custT="1"/>
      <dgm:spPr/>
      <dgm:t>
        <a:bodyPr/>
        <a:lstStyle/>
        <a:p>
          <a:pPr rtl="0" eaLnBrk="1" latinLnBrk="0"/>
          <a:r>
            <a:rPr lang="hr-HR" sz="1400" b="1" dirty="0" smtClean="0"/>
            <a:t>OSIGURA-</a:t>
          </a:r>
        </a:p>
        <a:p>
          <a:pPr rtl="0" eaLnBrk="1" latinLnBrk="0"/>
          <a:r>
            <a:rPr lang="hr-HR" sz="1400" b="1" dirty="0" smtClean="0"/>
            <a:t>VANJE</a:t>
          </a:r>
        </a:p>
        <a:p>
          <a:pPr rtl="0" eaLnBrk="1" latinLnBrk="0"/>
          <a:r>
            <a:rPr lang="hr-HR" sz="1400" b="1" dirty="0" smtClean="0"/>
            <a:t>KVALITETE </a:t>
          </a:r>
        </a:p>
        <a:p>
          <a:pPr rtl="0" eaLnBrk="1" latinLnBrk="0"/>
          <a:r>
            <a:rPr lang="hr-HR" sz="1400" b="1" dirty="0" smtClean="0"/>
            <a:t> NASTAVE</a:t>
          </a:r>
        </a:p>
        <a:p>
          <a:pPr rtl="0" eaLnBrk="1" latinLnBrk="0"/>
          <a:r>
            <a:rPr lang="hr-HR" sz="1100" dirty="0" smtClean="0"/>
            <a:t> </a:t>
          </a:r>
        </a:p>
      </dgm:t>
    </dgm:pt>
    <dgm:pt modelId="{18494685-613E-4A49-AE6A-96EBB055F052}" type="parTrans" cxnId="{1D86FBEF-A02F-4196-9E7A-18FD5119F32F}">
      <dgm:prSet/>
      <dgm:spPr/>
      <dgm:t>
        <a:bodyPr/>
        <a:lstStyle/>
        <a:p>
          <a:endParaRPr lang="hr-HR"/>
        </a:p>
      </dgm:t>
    </dgm:pt>
    <dgm:pt modelId="{3B02CB75-59B3-42BA-A318-3D244B913EA1}" type="sibTrans" cxnId="{1D86FBEF-A02F-4196-9E7A-18FD5119F32F}">
      <dgm:prSet/>
      <dgm:spPr/>
      <dgm:t>
        <a:bodyPr/>
        <a:lstStyle/>
        <a:p>
          <a:endParaRPr lang="hr-HR"/>
        </a:p>
      </dgm:t>
    </dgm:pt>
    <dgm:pt modelId="{80FEFC33-8DB3-4635-9BA5-EFF012865B28}">
      <dgm:prSet custT="1"/>
      <dgm:spPr/>
      <dgm:t>
        <a:bodyPr/>
        <a:lstStyle/>
        <a:p>
          <a:pPr rtl="0" eaLnBrk="1" latinLnBrk="0"/>
          <a:r>
            <a:rPr lang="hr-HR" sz="1400" b="1" dirty="0" smtClean="0"/>
            <a:t>RODITELJI  </a:t>
          </a:r>
        </a:p>
        <a:p>
          <a:pPr rtl="0" eaLnBrk="1" latinLnBrk="0"/>
          <a:r>
            <a:rPr lang="hr-HR" sz="1400" b="1" dirty="0" smtClean="0"/>
            <a:t>I ŠKOLA VISOK </a:t>
          </a:r>
        </a:p>
        <a:p>
          <a:pPr rtl="0" eaLnBrk="1" latinLnBrk="0"/>
          <a:r>
            <a:rPr lang="hr-HR" sz="1400" b="1" dirty="0" smtClean="0"/>
            <a:t>STUPANJ PRIBLIŽA</a:t>
          </a:r>
        </a:p>
        <a:p>
          <a:pPr rtl="0" eaLnBrk="1" latinLnBrk="0"/>
          <a:r>
            <a:rPr lang="hr-HR" sz="1400" b="1" dirty="0" smtClean="0"/>
            <a:t>VANJA</a:t>
          </a:r>
        </a:p>
      </dgm:t>
    </dgm:pt>
    <dgm:pt modelId="{D67B0353-6BD0-4A3F-A0C7-4939D14FBF83}" type="parTrans" cxnId="{1503D9A1-0851-498C-9D6F-36AB3DE21D48}">
      <dgm:prSet/>
      <dgm:spPr/>
      <dgm:t>
        <a:bodyPr/>
        <a:lstStyle/>
        <a:p>
          <a:endParaRPr lang="hr-HR"/>
        </a:p>
      </dgm:t>
    </dgm:pt>
    <dgm:pt modelId="{6F202ABA-3713-4BE8-B239-72F5AFCBC9C7}" type="sibTrans" cxnId="{1503D9A1-0851-498C-9D6F-36AB3DE21D48}">
      <dgm:prSet/>
      <dgm:spPr/>
      <dgm:t>
        <a:bodyPr/>
        <a:lstStyle/>
        <a:p>
          <a:endParaRPr lang="hr-HR"/>
        </a:p>
      </dgm:t>
    </dgm:pt>
    <dgm:pt modelId="{86F7B293-B34B-46FC-88B3-FC8B470353B3}">
      <dgm:prSet custT="1"/>
      <dgm:spPr/>
      <dgm:t>
        <a:bodyPr/>
        <a:lstStyle/>
        <a:p>
          <a:pPr rtl="0" eaLnBrk="1" latinLnBrk="0"/>
          <a:r>
            <a:rPr lang="hr-HR" sz="1600" b="1" dirty="0" smtClean="0"/>
            <a:t>BRIGA ZA</a:t>
          </a:r>
        </a:p>
        <a:p>
          <a:pPr rtl="0" eaLnBrk="1" latinLnBrk="0"/>
          <a:r>
            <a:rPr lang="hr-HR" sz="1600" b="1" dirty="0" smtClean="0"/>
            <a:t>STALNO UČENJE I</a:t>
          </a:r>
        </a:p>
        <a:p>
          <a:pPr rtl="0" eaLnBrk="1" latinLnBrk="0"/>
          <a:r>
            <a:rPr lang="hr-HR" sz="1600" b="1" dirty="0" smtClean="0"/>
            <a:t>NAPREDO-</a:t>
          </a:r>
        </a:p>
        <a:p>
          <a:pPr rtl="0" eaLnBrk="1" latinLnBrk="0"/>
          <a:r>
            <a:rPr lang="hr-HR" sz="1600" b="1" dirty="0" smtClean="0"/>
            <a:t>VANJE</a:t>
          </a:r>
        </a:p>
      </dgm:t>
    </dgm:pt>
    <dgm:pt modelId="{99780A0D-2BCB-4C3B-BD6A-BD3C153FA640}" type="parTrans" cxnId="{98610C0A-6AC9-4A36-A7E0-D3E1BFF52661}">
      <dgm:prSet/>
      <dgm:spPr/>
      <dgm:t>
        <a:bodyPr/>
        <a:lstStyle/>
        <a:p>
          <a:endParaRPr lang="hr-HR"/>
        </a:p>
      </dgm:t>
    </dgm:pt>
    <dgm:pt modelId="{A0218EF1-A878-4301-81AB-8E8D40997105}" type="sibTrans" cxnId="{98610C0A-6AC9-4A36-A7E0-D3E1BFF52661}">
      <dgm:prSet/>
      <dgm:spPr/>
      <dgm:t>
        <a:bodyPr/>
        <a:lstStyle/>
        <a:p>
          <a:endParaRPr lang="hr-HR"/>
        </a:p>
      </dgm:t>
    </dgm:pt>
    <dgm:pt modelId="{DFCF9DAA-C550-46DA-8417-1DEB22734901}">
      <dgm:prSet custT="1"/>
      <dgm:spPr/>
      <dgm:t>
        <a:bodyPr/>
        <a:lstStyle/>
        <a:p>
          <a:pPr rtl="0" eaLnBrk="1" latinLnBrk="0"/>
          <a:r>
            <a:rPr lang="hr-HR" sz="1600" b="1" dirty="0" smtClean="0"/>
            <a:t>UNUTAR</a:t>
          </a:r>
        </a:p>
        <a:p>
          <a:pPr rtl="0" eaLnBrk="1" latinLnBrk="0"/>
          <a:r>
            <a:rPr lang="hr-HR" sz="1600" b="1" dirty="0" smtClean="0"/>
            <a:t>NJA I VANJSKA POVEZA-</a:t>
          </a:r>
        </a:p>
        <a:p>
          <a:pPr rtl="0" eaLnBrk="1" latinLnBrk="0"/>
          <a:r>
            <a:rPr lang="hr-HR" sz="1600" b="1" dirty="0" smtClean="0"/>
            <a:t>NOST</a:t>
          </a:r>
          <a:endParaRPr lang="hr-HR" sz="1500" b="1" dirty="0" smtClean="0"/>
        </a:p>
      </dgm:t>
    </dgm:pt>
    <dgm:pt modelId="{6AAF32E8-9605-4C4D-876F-2F1CA4589378}" type="parTrans" cxnId="{082431EB-81AD-4153-887B-DE2113405F2B}">
      <dgm:prSet/>
      <dgm:spPr/>
      <dgm:t>
        <a:bodyPr/>
        <a:lstStyle/>
        <a:p>
          <a:endParaRPr lang="hr-HR"/>
        </a:p>
      </dgm:t>
    </dgm:pt>
    <dgm:pt modelId="{4FAA5987-FE95-45BF-BA55-BD3B42B4D76B}" type="sibTrans" cxnId="{082431EB-81AD-4153-887B-DE2113405F2B}">
      <dgm:prSet/>
      <dgm:spPr/>
      <dgm:t>
        <a:bodyPr/>
        <a:lstStyle/>
        <a:p>
          <a:endParaRPr lang="hr-HR"/>
        </a:p>
      </dgm:t>
    </dgm:pt>
    <dgm:pt modelId="{E3297E6D-7898-4CD1-A8F0-A2D4BD4F1E60}">
      <dgm:prSet custT="1"/>
      <dgm:spPr/>
      <dgm:t>
        <a:bodyPr/>
        <a:lstStyle/>
        <a:p>
          <a:pPr rtl="0" eaLnBrk="1" latinLnBrk="0"/>
          <a:r>
            <a:rPr lang="hr-HR" sz="1400" b="1" dirty="0" smtClean="0"/>
            <a:t>RACIONALNO</a:t>
          </a:r>
        </a:p>
        <a:p>
          <a:pPr rtl="0" eaLnBrk="1" latinLnBrk="0"/>
          <a:r>
            <a:rPr lang="hr-HR" sz="1400" b="1" dirty="0" smtClean="0"/>
            <a:t>KORIŠTENJE RADNOG</a:t>
          </a:r>
        </a:p>
        <a:p>
          <a:pPr rtl="0" eaLnBrk="1" latinLnBrk="0"/>
          <a:r>
            <a:rPr lang="hr-HR" sz="1400" b="1" dirty="0" smtClean="0"/>
            <a:t>VREMENA</a:t>
          </a:r>
        </a:p>
      </dgm:t>
    </dgm:pt>
    <dgm:pt modelId="{194042EE-7188-4FA9-936B-015ABE30B6AB}" type="parTrans" cxnId="{397E9D48-7A77-4B48-AD68-81448131EA71}">
      <dgm:prSet/>
      <dgm:spPr/>
      <dgm:t>
        <a:bodyPr/>
        <a:lstStyle/>
        <a:p>
          <a:endParaRPr lang="hr-HR"/>
        </a:p>
      </dgm:t>
    </dgm:pt>
    <dgm:pt modelId="{F15BD551-D9B5-413C-A9D5-9122CF7BFC17}" type="sibTrans" cxnId="{397E9D48-7A77-4B48-AD68-81448131EA71}">
      <dgm:prSet/>
      <dgm:spPr/>
      <dgm:t>
        <a:bodyPr/>
        <a:lstStyle/>
        <a:p>
          <a:endParaRPr lang="hr-HR"/>
        </a:p>
      </dgm:t>
    </dgm:pt>
    <dgm:pt modelId="{3E742810-0AD7-4A88-9419-F3D24262F216}">
      <dgm:prSet custT="1"/>
      <dgm:spPr/>
      <dgm:t>
        <a:bodyPr/>
        <a:lstStyle/>
        <a:p>
          <a:pPr rtl="0" eaLnBrk="1" latinLnBrk="0"/>
          <a:r>
            <a:rPr lang="hr-HR" sz="1600" b="1" dirty="0" smtClean="0"/>
            <a:t>BRIGA</a:t>
          </a:r>
        </a:p>
        <a:p>
          <a:pPr rtl="0" eaLnBrk="1" latinLnBrk="0"/>
          <a:r>
            <a:rPr lang="hr-HR" sz="1600" b="1" dirty="0" smtClean="0"/>
            <a:t> ZA</a:t>
          </a:r>
        </a:p>
        <a:p>
          <a:pPr rtl="0" eaLnBrk="1" latinLnBrk="0"/>
          <a:r>
            <a:rPr lang="hr-HR" sz="1600" b="1" dirty="0" smtClean="0"/>
            <a:t>IDEALNE </a:t>
          </a:r>
        </a:p>
        <a:p>
          <a:pPr rtl="0" eaLnBrk="1" latinLnBrk="0"/>
          <a:r>
            <a:rPr lang="hr-HR" sz="1600" b="1" dirty="0" smtClean="0"/>
            <a:t>UVJETE</a:t>
          </a:r>
        </a:p>
        <a:p>
          <a:pPr rtl="0" eaLnBrk="1" latinLnBrk="0"/>
          <a:r>
            <a:rPr lang="hr-HR" sz="1600" b="1" dirty="0" smtClean="0"/>
            <a:t>UČENJA</a:t>
          </a:r>
        </a:p>
      </dgm:t>
    </dgm:pt>
    <dgm:pt modelId="{918C6F4D-E3C1-45F2-9386-82AC1BD80917}" type="parTrans" cxnId="{4676EF2D-72A6-4995-A218-C390EA51C965}">
      <dgm:prSet/>
      <dgm:spPr/>
      <dgm:t>
        <a:bodyPr/>
        <a:lstStyle/>
        <a:p>
          <a:endParaRPr lang="hr-HR"/>
        </a:p>
      </dgm:t>
    </dgm:pt>
    <dgm:pt modelId="{C0DB24D3-1060-4592-8F13-23D0CCFF186C}" type="sibTrans" cxnId="{4676EF2D-72A6-4995-A218-C390EA51C965}">
      <dgm:prSet/>
      <dgm:spPr/>
      <dgm:t>
        <a:bodyPr/>
        <a:lstStyle/>
        <a:p>
          <a:endParaRPr lang="hr-HR"/>
        </a:p>
      </dgm:t>
    </dgm:pt>
    <dgm:pt modelId="{A7045DCC-9FA2-4482-8430-73B5294A74F6}">
      <dgm:prSet custT="1"/>
      <dgm:spPr/>
      <dgm:t>
        <a:bodyPr/>
        <a:lstStyle/>
        <a:p>
          <a:pPr rtl="0" eaLnBrk="1" latinLnBrk="0"/>
          <a:r>
            <a:rPr lang="hr-HR" sz="1400" b="1" dirty="0" smtClean="0"/>
            <a:t>POTICA</a:t>
          </a:r>
        </a:p>
        <a:p>
          <a:pPr rtl="0" eaLnBrk="1" latinLnBrk="0"/>
          <a:r>
            <a:rPr lang="hr-HR" sz="1400" b="1" dirty="0" smtClean="0"/>
            <a:t>NJE</a:t>
          </a:r>
        </a:p>
        <a:p>
          <a:pPr rtl="0" eaLnBrk="1" latinLnBrk="0"/>
          <a:r>
            <a:rPr lang="hr-HR" sz="1400" b="1" dirty="0" smtClean="0"/>
            <a:t>OTVORENE </a:t>
          </a:r>
        </a:p>
        <a:p>
          <a:pPr rtl="0" eaLnBrk="1" latinLnBrk="0"/>
          <a:r>
            <a:rPr lang="hr-HR" sz="1400" b="1" dirty="0" smtClean="0"/>
            <a:t>KOMUNIKA</a:t>
          </a:r>
        </a:p>
        <a:p>
          <a:pPr rtl="0" eaLnBrk="1" latinLnBrk="0"/>
          <a:r>
            <a:rPr lang="hr-HR" sz="1400" b="1" dirty="0" smtClean="0"/>
            <a:t>CIJE</a:t>
          </a:r>
        </a:p>
      </dgm:t>
    </dgm:pt>
    <dgm:pt modelId="{E947ED5A-1AD1-49D5-92B0-F35A96AC60F8}" type="parTrans" cxnId="{5A48CEB1-9798-4B4F-A84B-5A4B60A47C43}">
      <dgm:prSet/>
      <dgm:spPr/>
      <dgm:t>
        <a:bodyPr/>
        <a:lstStyle/>
        <a:p>
          <a:endParaRPr lang="hr-HR"/>
        </a:p>
      </dgm:t>
    </dgm:pt>
    <dgm:pt modelId="{2F23194A-5336-402E-9982-458D2D16FE43}" type="sibTrans" cxnId="{5A48CEB1-9798-4B4F-A84B-5A4B60A47C43}">
      <dgm:prSet/>
      <dgm:spPr/>
      <dgm:t>
        <a:bodyPr/>
        <a:lstStyle/>
        <a:p>
          <a:endParaRPr lang="hr-HR"/>
        </a:p>
      </dgm:t>
    </dgm:pt>
    <dgm:pt modelId="{5240774D-ACCF-4F2D-9705-FC21074493D6}" type="pres">
      <dgm:prSet presAssocID="{D7A3B843-B718-4EF5-AB62-F00D3F2C7E8A}" presName="cycle" presStyleCnt="0">
        <dgm:presLayoutVars>
          <dgm:chMax val="1"/>
          <dgm:dir/>
          <dgm:animLvl val="ctr"/>
          <dgm:resizeHandles val="exact"/>
        </dgm:presLayoutVars>
      </dgm:prSet>
      <dgm:spPr/>
    </dgm:pt>
    <dgm:pt modelId="{58120AE5-8055-48BC-B551-DF3BA2C3D112}" type="pres">
      <dgm:prSet presAssocID="{BE504C0D-7B88-4031-A90B-6875962AC045}" presName="centerShape" presStyleLbl="node0" presStyleIdx="0" presStyleCnt="1"/>
      <dgm:spPr/>
      <dgm:t>
        <a:bodyPr/>
        <a:lstStyle/>
        <a:p>
          <a:endParaRPr lang="hr-HR"/>
        </a:p>
      </dgm:t>
    </dgm:pt>
    <dgm:pt modelId="{54299A79-3982-4DB5-BA15-A99439483B7A}" type="pres">
      <dgm:prSet presAssocID="{18494685-613E-4A49-AE6A-96EBB055F052}" presName="Name9" presStyleLbl="parChTrans1D2" presStyleIdx="0" presStyleCnt="7"/>
      <dgm:spPr/>
      <dgm:t>
        <a:bodyPr/>
        <a:lstStyle/>
        <a:p>
          <a:endParaRPr lang="hr-HR"/>
        </a:p>
      </dgm:t>
    </dgm:pt>
    <dgm:pt modelId="{10914B2B-D2EF-4432-AE26-41D7826060D2}" type="pres">
      <dgm:prSet presAssocID="{18494685-613E-4A49-AE6A-96EBB055F052}" presName="connTx" presStyleLbl="parChTrans1D2" presStyleIdx="0" presStyleCnt="7"/>
      <dgm:spPr/>
      <dgm:t>
        <a:bodyPr/>
        <a:lstStyle/>
        <a:p>
          <a:endParaRPr lang="hr-HR"/>
        </a:p>
      </dgm:t>
    </dgm:pt>
    <dgm:pt modelId="{526C3B48-FA69-40FE-828D-1EB23DC25058}" type="pres">
      <dgm:prSet presAssocID="{57F1729C-C305-4A37-9799-7EBD7FB9FD9D}" presName="node" presStyleLbl="node1" presStyleIdx="0" presStyleCnt="7">
        <dgm:presLayoutVars>
          <dgm:bulletEnabled val="1"/>
        </dgm:presLayoutVars>
      </dgm:prSet>
      <dgm:spPr/>
      <dgm:t>
        <a:bodyPr/>
        <a:lstStyle/>
        <a:p>
          <a:endParaRPr lang="hr-HR"/>
        </a:p>
      </dgm:t>
    </dgm:pt>
    <dgm:pt modelId="{04E18C22-6456-4DC9-A488-DC13BC77E7A5}" type="pres">
      <dgm:prSet presAssocID="{D67B0353-6BD0-4A3F-A0C7-4939D14FBF83}" presName="Name9" presStyleLbl="parChTrans1D2" presStyleIdx="1" presStyleCnt="7"/>
      <dgm:spPr/>
      <dgm:t>
        <a:bodyPr/>
        <a:lstStyle/>
        <a:p>
          <a:endParaRPr lang="hr-HR"/>
        </a:p>
      </dgm:t>
    </dgm:pt>
    <dgm:pt modelId="{2813EBA2-6116-4DCE-834E-819F9938E5D3}" type="pres">
      <dgm:prSet presAssocID="{D67B0353-6BD0-4A3F-A0C7-4939D14FBF83}" presName="connTx" presStyleLbl="parChTrans1D2" presStyleIdx="1" presStyleCnt="7"/>
      <dgm:spPr/>
      <dgm:t>
        <a:bodyPr/>
        <a:lstStyle/>
        <a:p>
          <a:endParaRPr lang="hr-HR"/>
        </a:p>
      </dgm:t>
    </dgm:pt>
    <dgm:pt modelId="{40DDD205-C8C9-4719-81E1-3AAD039B150E}" type="pres">
      <dgm:prSet presAssocID="{80FEFC33-8DB3-4635-9BA5-EFF012865B28}" presName="node" presStyleLbl="node1" presStyleIdx="1" presStyleCnt="7">
        <dgm:presLayoutVars>
          <dgm:bulletEnabled val="1"/>
        </dgm:presLayoutVars>
      </dgm:prSet>
      <dgm:spPr/>
      <dgm:t>
        <a:bodyPr/>
        <a:lstStyle/>
        <a:p>
          <a:endParaRPr lang="hr-HR"/>
        </a:p>
      </dgm:t>
    </dgm:pt>
    <dgm:pt modelId="{E282B2E5-467C-4D37-9B5A-D801B4BB2494}" type="pres">
      <dgm:prSet presAssocID="{99780A0D-2BCB-4C3B-BD6A-BD3C153FA640}" presName="Name9" presStyleLbl="parChTrans1D2" presStyleIdx="2" presStyleCnt="7"/>
      <dgm:spPr/>
      <dgm:t>
        <a:bodyPr/>
        <a:lstStyle/>
        <a:p>
          <a:endParaRPr lang="hr-HR"/>
        </a:p>
      </dgm:t>
    </dgm:pt>
    <dgm:pt modelId="{B35182D2-6CB6-44F4-B0DA-F3BCE19FFA31}" type="pres">
      <dgm:prSet presAssocID="{99780A0D-2BCB-4C3B-BD6A-BD3C153FA640}" presName="connTx" presStyleLbl="parChTrans1D2" presStyleIdx="2" presStyleCnt="7"/>
      <dgm:spPr/>
      <dgm:t>
        <a:bodyPr/>
        <a:lstStyle/>
        <a:p>
          <a:endParaRPr lang="hr-HR"/>
        </a:p>
      </dgm:t>
    </dgm:pt>
    <dgm:pt modelId="{C79AB07B-A60C-429A-A0B6-175FF02E82B6}" type="pres">
      <dgm:prSet presAssocID="{86F7B293-B34B-46FC-88B3-FC8B470353B3}" presName="node" presStyleLbl="node1" presStyleIdx="2" presStyleCnt="7">
        <dgm:presLayoutVars>
          <dgm:bulletEnabled val="1"/>
        </dgm:presLayoutVars>
      </dgm:prSet>
      <dgm:spPr/>
      <dgm:t>
        <a:bodyPr/>
        <a:lstStyle/>
        <a:p>
          <a:endParaRPr lang="hr-HR"/>
        </a:p>
      </dgm:t>
    </dgm:pt>
    <dgm:pt modelId="{D7071F0B-386C-429F-9111-E8767F964994}" type="pres">
      <dgm:prSet presAssocID="{6AAF32E8-9605-4C4D-876F-2F1CA4589378}" presName="Name9" presStyleLbl="parChTrans1D2" presStyleIdx="3" presStyleCnt="7"/>
      <dgm:spPr/>
      <dgm:t>
        <a:bodyPr/>
        <a:lstStyle/>
        <a:p>
          <a:endParaRPr lang="hr-HR"/>
        </a:p>
      </dgm:t>
    </dgm:pt>
    <dgm:pt modelId="{F3626A91-40D0-4B97-8BA0-662F2B6E9B8F}" type="pres">
      <dgm:prSet presAssocID="{6AAF32E8-9605-4C4D-876F-2F1CA4589378}" presName="connTx" presStyleLbl="parChTrans1D2" presStyleIdx="3" presStyleCnt="7"/>
      <dgm:spPr/>
      <dgm:t>
        <a:bodyPr/>
        <a:lstStyle/>
        <a:p>
          <a:endParaRPr lang="hr-HR"/>
        </a:p>
      </dgm:t>
    </dgm:pt>
    <dgm:pt modelId="{F99051C1-9BC7-4E36-BC03-B8048610169C}" type="pres">
      <dgm:prSet presAssocID="{DFCF9DAA-C550-46DA-8417-1DEB22734901}" presName="node" presStyleLbl="node1" presStyleIdx="3" presStyleCnt="7">
        <dgm:presLayoutVars>
          <dgm:bulletEnabled val="1"/>
        </dgm:presLayoutVars>
      </dgm:prSet>
      <dgm:spPr/>
      <dgm:t>
        <a:bodyPr/>
        <a:lstStyle/>
        <a:p>
          <a:endParaRPr lang="hr-HR"/>
        </a:p>
      </dgm:t>
    </dgm:pt>
    <dgm:pt modelId="{D5516B79-F595-411D-9E55-38114FFFF0A2}" type="pres">
      <dgm:prSet presAssocID="{194042EE-7188-4FA9-936B-015ABE30B6AB}" presName="Name9" presStyleLbl="parChTrans1D2" presStyleIdx="4" presStyleCnt="7"/>
      <dgm:spPr/>
      <dgm:t>
        <a:bodyPr/>
        <a:lstStyle/>
        <a:p>
          <a:endParaRPr lang="hr-HR"/>
        </a:p>
      </dgm:t>
    </dgm:pt>
    <dgm:pt modelId="{E6632C3F-C575-4D16-AAD1-CF9183C502BB}" type="pres">
      <dgm:prSet presAssocID="{194042EE-7188-4FA9-936B-015ABE30B6AB}" presName="connTx" presStyleLbl="parChTrans1D2" presStyleIdx="4" presStyleCnt="7"/>
      <dgm:spPr/>
      <dgm:t>
        <a:bodyPr/>
        <a:lstStyle/>
        <a:p>
          <a:endParaRPr lang="hr-HR"/>
        </a:p>
      </dgm:t>
    </dgm:pt>
    <dgm:pt modelId="{FC41E0D8-3F8E-4F26-B515-1E34A9E7806D}" type="pres">
      <dgm:prSet presAssocID="{E3297E6D-7898-4CD1-A8F0-A2D4BD4F1E60}" presName="node" presStyleLbl="node1" presStyleIdx="4" presStyleCnt="7">
        <dgm:presLayoutVars>
          <dgm:bulletEnabled val="1"/>
        </dgm:presLayoutVars>
      </dgm:prSet>
      <dgm:spPr/>
      <dgm:t>
        <a:bodyPr/>
        <a:lstStyle/>
        <a:p>
          <a:endParaRPr lang="hr-HR"/>
        </a:p>
      </dgm:t>
    </dgm:pt>
    <dgm:pt modelId="{EC167841-0E1F-4C37-9E4A-006E0558FF7B}" type="pres">
      <dgm:prSet presAssocID="{918C6F4D-E3C1-45F2-9386-82AC1BD80917}" presName="Name9" presStyleLbl="parChTrans1D2" presStyleIdx="5" presStyleCnt="7"/>
      <dgm:spPr/>
      <dgm:t>
        <a:bodyPr/>
        <a:lstStyle/>
        <a:p>
          <a:endParaRPr lang="hr-HR"/>
        </a:p>
      </dgm:t>
    </dgm:pt>
    <dgm:pt modelId="{923F3322-E6A7-47A5-A5CA-2CCBAA444A53}" type="pres">
      <dgm:prSet presAssocID="{918C6F4D-E3C1-45F2-9386-82AC1BD80917}" presName="connTx" presStyleLbl="parChTrans1D2" presStyleIdx="5" presStyleCnt="7"/>
      <dgm:spPr/>
      <dgm:t>
        <a:bodyPr/>
        <a:lstStyle/>
        <a:p>
          <a:endParaRPr lang="hr-HR"/>
        </a:p>
      </dgm:t>
    </dgm:pt>
    <dgm:pt modelId="{69339A4E-16DE-4F47-8247-C5EE2672DD7B}" type="pres">
      <dgm:prSet presAssocID="{3E742810-0AD7-4A88-9419-F3D24262F216}" presName="node" presStyleLbl="node1" presStyleIdx="5" presStyleCnt="7">
        <dgm:presLayoutVars>
          <dgm:bulletEnabled val="1"/>
        </dgm:presLayoutVars>
      </dgm:prSet>
      <dgm:spPr/>
      <dgm:t>
        <a:bodyPr/>
        <a:lstStyle/>
        <a:p>
          <a:endParaRPr lang="hr-HR"/>
        </a:p>
      </dgm:t>
    </dgm:pt>
    <dgm:pt modelId="{919CE403-CA74-4BFB-B630-48C78C15AA74}" type="pres">
      <dgm:prSet presAssocID="{E947ED5A-1AD1-49D5-92B0-F35A96AC60F8}" presName="Name9" presStyleLbl="parChTrans1D2" presStyleIdx="6" presStyleCnt="7"/>
      <dgm:spPr/>
      <dgm:t>
        <a:bodyPr/>
        <a:lstStyle/>
        <a:p>
          <a:endParaRPr lang="hr-HR"/>
        </a:p>
      </dgm:t>
    </dgm:pt>
    <dgm:pt modelId="{818BB387-D798-4723-A4BF-187417B9BDF2}" type="pres">
      <dgm:prSet presAssocID="{E947ED5A-1AD1-49D5-92B0-F35A96AC60F8}" presName="connTx" presStyleLbl="parChTrans1D2" presStyleIdx="6" presStyleCnt="7"/>
      <dgm:spPr/>
      <dgm:t>
        <a:bodyPr/>
        <a:lstStyle/>
        <a:p>
          <a:endParaRPr lang="hr-HR"/>
        </a:p>
      </dgm:t>
    </dgm:pt>
    <dgm:pt modelId="{9D6DEB29-DC71-4D50-A15C-D43EBC0BD3DB}" type="pres">
      <dgm:prSet presAssocID="{A7045DCC-9FA2-4482-8430-73B5294A74F6}" presName="node" presStyleLbl="node1" presStyleIdx="6" presStyleCnt="7">
        <dgm:presLayoutVars>
          <dgm:bulletEnabled val="1"/>
        </dgm:presLayoutVars>
      </dgm:prSet>
      <dgm:spPr/>
      <dgm:t>
        <a:bodyPr/>
        <a:lstStyle/>
        <a:p>
          <a:endParaRPr lang="hr-HR"/>
        </a:p>
      </dgm:t>
    </dgm:pt>
  </dgm:ptLst>
  <dgm:cxnLst>
    <dgm:cxn modelId="{CAA683BB-452F-4BFD-807A-86625D01EC12}" type="presOf" srcId="{18494685-613E-4A49-AE6A-96EBB055F052}" destId="{54299A79-3982-4DB5-BA15-A99439483B7A}" srcOrd="0" destOrd="0" presId="urn:microsoft.com/office/officeart/2005/8/layout/radial1"/>
    <dgm:cxn modelId="{9BA25430-803F-40AC-8546-B4894837FA5A}" type="presOf" srcId="{E947ED5A-1AD1-49D5-92B0-F35A96AC60F8}" destId="{818BB387-D798-4723-A4BF-187417B9BDF2}" srcOrd="1" destOrd="0" presId="urn:microsoft.com/office/officeart/2005/8/layout/radial1"/>
    <dgm:cxn modelId="{082431EB-81AD-4153-887B-DE2113405F2B}" srcId="{BE504C0D-7B88-4031-A90B-6875962AC045}" destId="{DFCF9DAA-C550-46DA-8417-1DEB22734901}" srcOrd="3" destOrd="0" parTransId="{6AAF32E8-9605-4C4D-876F-2F1CA4589378}" sibTransId="{4FAA5987-FE95-45BF-BA55-BD3B42B4D76B}"/>
    <dgm:cxn modelId="{1FFD5FFD-60AD-45E4-B989-824C8886A7E8}" type="presOf" srcId="{DFCF9DAA-C550-46DA-8417-1DEB22734901}" destId="{F99051C1-9BC7-4E36-BC03-B8048610169C}" srcOrd="0" destOrd="0" presId="urn:microsoft.com/office/officeart/2005/8/layout/radial1"/>
    <dgm:cxn modelId="{86F2A75D-3738-4EF8-B578-9B49387038A4}" srcId="{D7A3B843-B718-4EF5-AB62-F00D3F2C7E8A}" destId="{BE504C0D-7B88-4031-A90B-6875962AC045}" srcOrd="0" destOrd="0" parTransId="{09A18F6C-2BFA-4874-A37B-A6399B24F88A}" sibTransId="{803590B0-170D-4711-B0C8-B0F77ED85752}"/>
    <dgm:cxn modelId="{EE59CEE5-0CF6-4C73-986B-39DC5EF9392B}" type="presOf" srcId="{918C6F4D-E3C1-45F2-9386-82AC1BD80917}" destId="{EC167841-0E1F-4C37-9E4A-006E0558FF7B}" srcOrd="0" destOrd="0" presId="urn:microsoft.com/office/officeart/2005/8/layout/radial1"/>
    <dgm:cxn modelId="{BA336F85-3AE1-4003-926F-74C01A89796D}" type="presOf" srcId="{A7045DCC-9FA2-4482-8430-73B5294A74F6}" destId="{9D6DEB29-DC71-4D50-A15C-D43EBC0BD3DB}" srcOrd="0" destOrd="0" presId="urn:microsoft.com/office/officeart/2005/8/layout/radial1"/>
    <dgm:cxn modelId="{7C964CFF-B436-4852-8414-72C22EECE38E}" type="presOf" srcId="{194042EE-7188-4FA9-936B-015ABE30B6AB}" destId="{D5516B79-F595-411D-9E55-38114FFFF0A2}" srcOrd="0" destOrd="0" presId="urn:microsoft.com/office/officeart/2005/8/layout/radial1"/>
    <dgm:cxn modelId="{6530BADB-9E48-49A2-9E0F-A88B591E9E9A}" type="presOf" srcId="{18494685-613E-4A49-AE6A-96EBB055F052}" destId="{10914B2B-D2EF-4432-AE26-41D7826060D2}" srcOrd="1" destOrd="0" presId="urn:microsoft.com/office/officeart/2005/8/layout/radial1"/>
    <dgm:cxn modelId="{85361EE2-FCC7-421D-8010-96DB34B282AB}" type="presOf" srcId="{E3297E6D-7898-4CD1-A8F0-A2D4BD4F1E60}" destId="{FC41E0D8-3F8E-4F26-B515-1E34A9E7806D}" srcOrd="0" destOrd="0" presId="urn:microsoft.com/office/officeart/2005/8/layout/radial1"/>
    <dgm:cxn modelId="{7AA2C714-A7F6-4EFE-8864-D93714780FCA}" type="presOf" srcId="{86F7B293-B34B-46FC-88B3-FC8B470353B3}" destId="{C79AB07B-A60C-429A-A0B6-175FF02E82B6}" srcOrd="0" destOrd="0" presId="urn:microsoft.com/office/officeart/2005/8/layout/radial1"/>
    <dgm:cxn modelId="{CD842117-8EBF-4E0A-AFD4-CF19ED6E05BE}" type="presOf" srcId="{D67B0353-6BD0-4A3F-A0C7-4939D14FBF83}" destId="{04E18C22-6456-4DC9-A488-DC13BC77E7A5}" srcOrd="0" destOrd="0" presId="urn:microsoft.com/office/officeart/2005/8/layout/radial1"/>
    <dgm:cxn modelId="{C5BEBEAC-E98F-49B8-8000-A8AB75796527}" type="presOf" srcId="{57F1729C-C305-4A37-9799-7EBD7FB9FD9D}" destId="{526C3B48-FA69-40FE-828D-1EB23DC25058}" srcOrd="0" destOrd="0" presId="urn:microsoft.com/office/officeart/2005/8/layout/radial1"/>
    <dgm:cxn modelId="{718959AF-8556-440F-B28C-5EB672F27A85}" type="presOf" srcId="{194042EE-7188-4FA9-936B-015ABE30B6AB}" destId="{E6632C3F-C575-4D16-AAD1-CF9183C502BB}" srcOrd="1" destOrd="0" presId="urn:microsoft.com/office/officeart/2005/8/layout/radial1"/>
    <dgm:cxn modelId="{CE6C3AB4-BE5D-4CB9-9965-98FC0E231E9C}" type="presOf" srcId="{6AAF32E8-9605-4C4D-876F-2F1CA4589378}" destId="{F3626A91-40D0-4B97-8BA0-662F2B6E9B8F}" srcOrd="1" destOrd="0" presId="urn:microsoft.com/office/officeart/2005/8/layout/radial1"/>
    <dgm:cxn modelId="{BF86AA3E-2A4E-4CE4-A6E4-8D5EFE5F990D}" type="presOf" srcId="{3E742810-0AD7-4A88-9419-F3D24262F216}" destId="{69339A4E-16DE-4F47-8247-C5EE2672DD7B}" srcOrd="0" destOrd="0" presId="urn:microsoft.com/office/officeart/2005/8/layout/radial1"/>
    <dgm:cxn modelId="{4676EF2D-72A6-4995-A218-C390EA51C965}" srcId="{BE504C0D-7B88-4031-A90B-6875962AC045}" destId="{3E742810-0AD7-4A88-9419-F3D24262F216}" srcOrd="5" destOrd="0" parTransId="{918C6F4D-E3C1-45F2-9386-82AC1BD80917}" sibTransId="{C0DB24D3-1060-4592-8F13-23D0CCFF186C}"/>
    <dgm:cxn modelId="{B5D86020-6AA5-4C25-A907-60D73C706F50}" type="presOf" srcId="{BE504C0D-7B88-4031-A90B-6875962AC045}" destId="{58120AE5-8055-48BC-B551-DF3BA2C3D112}" srcOrd="0" destOrd="0" presId="urn:microsoft.com/office/officeart/2005/8/layout/radial1"/>
    <dgm:cxn modelId="{5ABEC841-3CEB-4FEA-A7E2-A6A460AA93ED}" type="presOf" srcId="{80FEFC33-8DB3-4635-9BA5-EFF012865B28}" destId="{40DDD205-C8C9-4719-81E1-3AAD039B150E}" srcOrd="0" destOrd="0" presId="urn:microsoft.com/office/officeart/2005/8/layout/radial1"/>
    <dgm:cxn modelId="{094F334A-8181-44E4-9D31-540446828300}" type="presOf" srcId="{918C6F4D-E3C1-45F2-9386-82AC1BD80917}" destId="{923F3322-E6A7-47A5-A5CA-2CCBAA444A53}" srcOrd="1" destOrd="0" presId="urn:microsoft.com/office/officeart/2005/8/layout/radial1"/>
    <dgm:cxn modelId="{98610C0A-6AC9-4A36-A7E0-D3E1BFF52661}" srcId="{BE504C0D-7B88-4031-A90B-6875962AC045}" destId="{86F7B293-B34B-46FC-88B3-FC8B470353B3}" srcOrd="2" destOrd="0" parTransId="{99780A0D-2BCB-4C3B-BD6A-BD3C153FA640}" sibTransId="{A0218EF1-A878-4301-81AB-8E8D40997105}"/>
    <dgm:cxn modelId="{1D86FBEF-A02F-4196-9E7A-18FD5119F32F}" srcId="{BE504C0D-7B88-4031-A90B-6875962AC045}" destId="{57F1729C-C305-4A37-9799-7EBD7FB9FD9D}" srcOrd="0" destOrd="0" parTransId="{18494685-613E-4A49-AE6A-96EBB055F052}" sibTransId="{3B02CB75-59B3-42BA-A318-3D244B913EA1}"/>
    <dgm:cxn modelId="{40228331-A923-485F-A289-797B17B9FA36}" type="presOf" srcId="{99780A0D-2BCB-4C3B-BD6A-BD3C153FA640}" destId="{E282B2E5-467C-4D37-9B5A-D801B4BB2494}" srcOrd="0" destOrd="0" presId="urn:microsoft.com/office/officeart/2005/8/layout/radial1"/>
    <dgm:cxn modelId="{5A48CEB1-9798-4B4F-A84B-5A4B60A47C43}" srcId="{BE504C0D-7B88-4031-A90B-6875962AC045}" destId="{A7045DCC-9FA2-4482-8430-73B5294A74F6}" srcOrd="6" destOrd="0" parTransId="{E947ED5A-1AD1-49D5-92B0-F35A96AC60F8}" sibTransId="{2F23194A-5336-402E-9982-458D2D16FE43}"/>
    <dgm:cxn modelId="{AED43573-8B66-427B-9EFB-805BEEE78BF2}" type="presOf" srcId="{D67B0353-6BD0-4A3F-A0C7-4939D14FBF83}" destId="{2813EBA2-6116-4DCE-834E-819F9938E5D3}" srcOrd="1" destOrd="0" presId="urn:microsoft.com/office/officeart/2005/8/layout/radial1"/>
    <dgm:cxn modelId="{09E8EB60-D657-4A41-B593-8437C5FC1FB2}" type="presOf" srcId="{D7A3B843-B718-4EF5-AB62-F00D3F2C7E8A}" destId="{5240774D-ACCF-4F2D-9705-FC21074493D6}" srcOrd="0" destOrd="0" presId="urn:microsoft.com/office/officeart/2005/8/layout/radial1"/>
    <dgm:cxn modelId="{67DAF2D1-171B-40A2-9422-614566D66264}" type="presOf" srcId="{E947ED5A-1AD1-49D5-92B0-F35A96AC60F8}" destId="{919CE403-CA74-4BFB-B630-48C78C15AA74}" srcOrd="0" destOrd="0" presId="urn:microsoft.com/office/officeart/2005/8/layout/radial1"/>
    <dgm:cxn modelId="{5D46E8F8-B39F-4AD2-A4E8-4CC5450E9814}" type="presOf" srcId="{6AAF32E8-9605-4C4D-876F-2F1CA4589378}" destId="{D7071F0B-386C-429F-9111-E8767F964994}" srcOrd="0" destOrd="0" presId="urn:microsoft.com/office/officeart/2005/8/layout/radial1"/>
    <dgm:cxn modelId="{1503D9A1-0851-498C-9D6F-36AB3DE21D48}" srcId="{BE504C0D-7B88-4031-A90B-6875962AC045}" destId="{80FEFC33-8DB3-4635-9BA5-EFF012865B28}" srcOrd="1" destOrd="0" parTransId="{D67B0353-6BD0-4A3F-A0C7-4939D14FBF83}" sibTransId="{6F202ABA-3713-4BE8-B239-72F5AFCBC9C7}"/>
    <dgm:cxn modelId="{F8012FCC-4913-4B70-B1AA-FCE5E032A16E}" type="presOf" srcId="{99780A0D-2BCB-4C3B-BD6A-BD3C153FA640}" destId="{B35182D2-6CB6-44F4-B0DA-F3BCE19FFA31}" srcOrd="1" destOrd="0" presId="urn:microsoft.com/office/officeart/2005/8/layout/radial1"/>
    <dgm:cxn modelId="{397E9D48-7A77-4B48-AD68-81448131EA71}" srcId="{BE504C0D-7B88-4031-A90B-6875962AC045}" destId="{E3297E6D-7898-4CD1-A8F0-A2D4BD4F1E60}" srcOrd="4" destOrd="0" parTransId="{194042EE-7188-4FA9-936B-015ABE30B6AB}" sibTransId="{F15BD551-D9B5-413C-A9D5-9122CF7BFC17}"/>
    <dgm:cxn modelId="{8D1DA7C5-01F4-4F24-AA72-146B7D9C7005}" type="presParOf" srcId="{5240774D-ACCF-4F2D-9705-FC21074493D6}" destId="{58120AE5-8055-48BC-B551-DF3BA2C3D112}" srcOrd="0" destOrd="0" presId="urn:microsoft.com/office/officeart/2005/8/layout/radial1"/>
    <dgm:cxn modelId="{4FEA0F69-D114-4981-8164-5800778D509E}" type="presParOf" srcId="{5240774D-ACCF-4F2D-9705-FC21074493D6}" destId="{54299A79-3982-4DB5-BA15-A99439483B7A}" srcOrd="1" destOrd="0" presId="urn:microsoft.com/office/officeart/2005/8/layout/radial1"/>
    <dgm:cxn modelId="{A6C6CFD5-FD52-41BD-A0E5-5DB192E08075}" type="presParOf" srcId="{54299A79-3982-4DB5-BA15-A99439483B7A}" destId="{10914B2B-D2EF-4432-AE26-41D7826060D2}" srcOrd="0" destOrd="0" presId="urn:microsoft.com/office/officeart/2005/8/layout/radial1"/>
    <dgm:cxn modelId="{5A66A6F5-881B-4C86-8007-B7EEFF7216D1}" type="presParOf" srcId="{5240774D-ACCF-4F2D-9705-FC21074493D6}" destId="{526C3B48-FA69-40FE-828D-1EB23DC25058}" srcOrd="2" destOrd="0" presId="urn:microsoft.com/office/officeart/2005/8/layout/radial1"/>
    <dgm:cxn modelId="{F131904F-10D1-40E8-854F-D69C688F234A}" type="presParOf" srcId="{5240774D-ACCF-4F2D-9705-FC21074493D6}" destId="{04E18C22-6456-4DC9-A488-DC13BC77E7A5}" srcOrd="3" destOrd="0" presId="urn:microsoft.com/office/officeart/2005/8/layout/radial1"/>
    <dgm:cxn modelId="{91CD07EA-530F-4729-A364-757B6EE56639}" type="presParOf" srcId="{04E18C22-6456-4DC9-A488-DC13BC77E7A5}" destId="{2813EBA2-6116-4DCE-834E-819F9938E5D3}" srcOrd="0" destOrd="0" presId="urn:microsoft.com/office/officeart/2005/8/layout/radial1"/>
    <dgm:cxn modelId="{9A3E15E6-596E-4D1F-A043-2485DC0101E2}" type="presParOf" srcId="{5240774D-ACCF-4F2D-9705-FC21074493D6}" destId="{40DDD205-C8C9-4719-81E1-3AAD039B150E}" srcOrd="4" destOrd="0" presId="urn:microsoft.com/office/officeart/2005/8/layout/radial1"/>
    <dgm:cxn modelId="{A1DCFDBB-B4D7-49E3-AB0E-8627C4589A63}" type="presParOf" srcId="{5240774D-ACCF-4F2D-9705-FC21074493D6}" destId="{E282B2E5-467C-4D37-9B5A-D801B4BB2494}" srcOrd="5" destOrd="0" presId="urn:microsoft.com/office/officeart/2005/8/layout/radial1"/>
    <dgm:cxn modelId="{72125E85-859B-4E74-A1E2-062AC2E1FB7A}" type="presParOf" srcId="{E282B2E5-467C-4D37-9B5A-D801B4BB2494}" destId="{B35182D2-6CB6-44F4-B0DA-F3BCE19FFA31}" srcOrd="0" destOrd="0" presId="urn:microsoft.com/office/officeart/2005/8/layout/radial1"/>
    <dgm:cxn modelId="{70E69E09-AF99-46EC-9D16-9E7A8EBB5137}" type="presParOf" srcId="{5240774D-ACCF-4F2D-9705-FC21074493D6}" destId="{C79AB07B-A60C-429A-A0B6-175FF02E82B6}" srcOrd="6" destOrd="0" presId="urn:microsoft.com/office/officeart/2005/8/layout/radial1"/>
    <dgm:cxn modelId="{16EED3BD-04A6-4F8E-B1F8-36B6D00E41A6}" type="presParOf" srcId="{5240774D-ACCF-4F2D-9705-FC21074493D6}" destId="{D7071F0B-386C-429F-9111-E8767F964994}" srcOrd="7" destOrd="0" presId="urn:microsoft.com/office/officeart/2005/8/layout/radial1"/>
    <dgm:cxn modelId="{5A38E3C4-719E-4137-B4BC-32E3B3DE7622}" type="presParOf" srcId="{D7071F0B-386C-429F-9111-E8767F964994}" destId="{F3626A91-40D0-4B97-8BA0-662F2B6E9B8F}" srcOrd="0" destOrd="0" presId="urn:microsoft.com/office/officeart/2005/8/layout/radial1"/>
    <dgm:cxn modelId="{5DD0DEAA-4F4E-4AFA-8ED8-ACBAC0B9AE69}" type="presParOf" srcId="{5240774D-ACCF-4F2D-9705-FC21074493D6}" destId="{F99051C1-9BC7-4E36-BC03-B8048610169C}" srcOrd="8" destOrd="0" presId="urn:microsoft.com/office/officeart/2005/8/layout/radial1"/>
    <dgm:cxn modelId="{83920D6E-B55B-4787-94F1-6AE8821E01F6}" type="presParOf" srcId="{5240774D-ACCF-4F2D-9705-FC21074493D6}" destId="{D5516B79-F595-411D-9E55-38114FFFF0A2}" srcOrd="9" destOrd="0" presId="urn:microsoft.com/office/officeart/2005/8/layout/radial1"/>
    <dgm:cxn modelId="{00B0DD4D-3D54-44D4-8CF5-4D0C7FBB40C5}" type="presParOf" srcId="{D5516B79-F595-411D-9E55-38114FFFF0A2}" destId="{E6632C3F-C575-4D16-AAD1-CF9183C502BB}" srcOrd="0" destOrd="0" presId="urn:microsoft.com/office/officeart/2005/8/layout/radial1"/>
    <dgm:cxn modelId="{A48163E5-29F3-473B-946B-FAF46A9B54F9}" type="presParOf" srcId="{5240774D-ACCF-4F2D-9705-FC21074493D6}" destId="{FC41E0D8-3F8E-4F26-B515-1E34A9E7806D}" srcOrd="10" destOrd="0" presId="urn:microsoft.com/office/officeart/2005/8/layout/radial1"/>
    <dgm:cxn modelId="{F33EB481-6C4D-4205-9DBE-3A4A71723A9E}" type="presParOf" srcId="{5240774D-ACCF-4F2D-9705-FC21074493D6}" destId="{EC167841-0E1F-4C37-9E4A-006E0558FF7B}" srcOrd="11" destOrd="0" presId="urn:microsoft.com/office/officeart/2005/8/layout/radial1"/>
    <dgm:cxn modelId="{42D6514C-C95D-4E97-8828-504B9FE4158E}" type="presParOf" srcId="{EC167841-0E1F-4C37-9E4A-006E0558FF7B}" destId="{923F3322-E6A7-47A5-A5CA-2CCBAA444A53}" srcOrd="0" destOrd="0" presId="urn:microsoft.com/office/officeart/2005/8/layout/radial1"/>
    <dgm:cxn modelId="{92C1C87D-B977-47A5-BF8E-B7ADD7315D49}" type="presParOf" srcId="{5240774D-ACCF-4F2D-9705-FC21074493D6}" destId="{69339A4E-16DE-4F47-8247-C5EE2672DD7B}" srcOrd="12" destOrd="0" presId="urn:microsoft.com/office/officeart/2005/8/layout/radial1"/>
    <dgm:cxn modelId="{15086D69-301B-4849-95F5-33217A387634}" type="presParOf" srcId="{5240774D-ACCF-4F2D-9705-FC21074493D6}" destId="{919CE403-CA74-4BFB-B630-48C78C15AA74}" srcOrd="13" destOrd="0" presId="urn:microsoft.com/office/officeart/2005/8/layout/radial1"/>
    <dgm:cxn modelId="{4F3CBBD1-8D9A-4D69-BAF1-812B7C4BE78B}" type="presParOf" srcId="{919CE403-CA74-4BFB-B630-48C78C15AA74}" destId="{818BB387-D798-4723-A4BF-187417B9BDF2}" srcOrd="0" destOrd="0" presId="urn:microsoft.com/office/officeart/2005/8/layout/radial1"/>
    <dgm:cxn modelId="{18129CDA-3BFE-4A17-BE8B-8F730650D384}" type="presParOf" srcId="{5240774D-ACCF-4F2D-9705-FC21074493D6}" destId="{9D6DEB29-DC71-4D50-A15C-D43EBC0BD3D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B9F93-2DCB-4DA9-A464-752E13CD4FEF}" type="doc">
      <dgm:prSet loTypeId="urn:microsoft.com/office/officeart/2005/8/layout/orgChart1" loCatId="hierarchy" qsTypeId="urn:microsoft.com/office/officeart/2005/8/quickstyle/simple1" qsCatId="simple" csTypeId="urn:microsoft.com/office/officeart/2005/8/colors/accent1_2" csCatId="accent1" phldr="1"/>
      <dgm:spPr/>
    </dgm:pt>
    <dgm:pt modelId="{BBB94238-D133-4C7E-8C5B-2DDBF35CCA4E}">
      <dgm:prSet/>
      <dgm:spPr/>
      <dgm:t>
        <a:bodyPr/>
        <a:lstStyle/>
        <a:p>
          <a:pPr marR="0" algn="ctr" rtl="0"/>
          <a:endParaRPr lang="hr-HR" b="1" baseline="0" smtClean="0">
            <a:solidFill>
              <a:srgbClr val="00B050"/>
            </a:solidFill>
            <a:latin typeface="Arial"/>
          </a:endParaRPr>
        </a:p>
        <a:p>
          <a:pPr marR="0" algn="ctr" rtl="0"/>
          <a:r>
            <a:rPr lang="de-DE" b="1" baseline="0" smtClean="0">
              <a:latin typeface="Arial"/>
            </a:rPr>
            <a:t>DVIJE SMJENE </a:t>
          </a:r>
          <a:endParaRPr lang="hr-HR" smtClean="0"/>
        </a:p>
      </dgm:t>
    </dgm:pt>
    <dgm:pt modelId="{CF887BB2-BFA5-4B4F-A599-0FDF01FEA38C}" type="parTrans" cxnId="{ABB4DC30-ED10-4E33-96AD-4CE2954DA9B4}">
      <dgm:prSet/>
      <dgm:spPr/>
      <dgm:t>
        <a:bodyPr/>
        <a:lstStyle/>
        <a:p>
          <a:endParaRPr lang="hr-HR"/>
        </a:p>
      </dgm:t>
    </dgm:pt>
    <dgm:pt modelId="{E23CED42-0A73-4B0A-AEE4-61F8BD76E7B4}" type="sibTrans" cxnId="{ABB4DC30-ED10-4E33-96AD-4CE2954DA9B4}">
      <dgm:prSet/>
      <dgm:spPr/>
      <dgm:t>
        <a:bodyPr/>
        <a:lstStyle/>
        <a:p>
          <a:endParaRPr lang="hr-HR"/>
        </a:p>
      </dgm:t>
    </dgm:pt>
    <dgm:pt modelId="{740BBED6-8F83-44F2-86F9-F3332E16D959}">
      <dgm:prSet/>
      <dgm:spPr/>
      <dgm:t>
        <a:bodyPr/>
        <a:lstStyle/>
        <a:p>
          <a:pPr marR="0" algn="ctr" rtl="0"/>
          <a:r>
            <a:rPr lang="hr-HR" b="1" baseline="0" smtClean="0">
              <a:latin typeface="Arial"/>
            </a:rPr>
            <a:t>JUTARNJA</a:t>
          </a:r>
        </a:p>
        <a:p>
          <a:pPr marR="0" algn="ctr" rtl="0"/>
          <a:r>
            <a:rPr lang="hr-HR" b="1" baseline="0" smtClean="0">
              <a:latin typeface="Arial"/>
            </a:rPr>
            <a:t>od 07:00 -14:00 sati</a:t>
          </a:r>
          <a:endParaRPr lang="hr-HR" smtClean="0"/>
        </a:p>
      </dgm:t>
    </dgm:pt>
    <dgm:pt modelId="{DECFDCBF-08D8-45C8-89C7-52034E085D01}" type="parTrans" cxnId="{E05DAE1A-E460-40DE-A47B-B31F7B690FA3}">
      <dgm:prSet/>
      <dgm:spPr/>
      <dgm:t>
        <a:bodyPr/>
        <a:lstStyle/>
        <a:p>
          <a:endParaRPr lang="hr-HR"/>
        </a:p>
      </dgm:t>
    </dgm:pt>
    <dgm:pt modelId="{E830424F-4BE7-47F8-BE09-712932CCBB29}" type="sibTrans" cxnId="{E05DAE1A-E460-40DE-A47B-B31F7B690FA3}">
      <dgm:prSet/>
      <dgm:spPr/>
      <dgm:t>
        <a:bodyPr/>
        <a:lstStyle/>
        <a:p>
          <a:endParaRPr lang="hr-HR"/>
        </a:p>
      </dgm:t>
    </dgm:pt>
    <dgm:pt modelId="{B84E3FD4-75A5-48AA-B60F-BFEF914B6F1D}">
      <dgm:prSet/>
      <dgm:spPr/>
      <dgm:t>
        <a:bodyPr/>
        <a:lstStyle/>
        <a:p>
          <a:pPr marR="0" algn="ctr" rtl="0"/>
          <a:r>
            <a:rPr lang="hr-HR" b="1" baseline="0" smtClean="0">
              <a:latin typeface="Arial"/>
            </a:rPr>
            <a:t>POPODNEVNA</a:t>
          </a:r>
        </a:p>
        <a:p>
          <a:pPr marR="0" algn="ctr" rtl="0"/>
          <a:r>
            <a:rPr lang="hr-HR" b="1" baseline="0" smtClean="0">
              <a:latin typeface="Arial"/>
            </a:rPr>
            <a:t>od 14:00 – 19:10 sati</a:t>
          </a:r>
          <a:endParaRPr lang="hr-HR" smtClean="0"/>
        </a:p>
      </dgm:t>
    </dgm:pt>
    <dgm:pt modelId="{11965397-2F3E-4CFA-AA4D-2985F8FFABAF}" type="parTrans" cxnId="{8CB585B8-A66D-4A90-AE2D-0F239138AD97}">
      <dgm:prSet/>
      <dgm:spPr/>
      <dgm:t>
        <a:bodyPr/>
        <a:lstStyle/>
        <a:p>
          <a:endParaRPr lang="hr-HR"/>
        </a:p>
      </dgm:t>
    </dgm:pt>
    <dgm:pt modelId="{75FEDA2C-A2C5-487E-9D7D-4C5F438EF3F9}" type="sibTrans" cxnId="{8CB585B8-A66D-4A90-AE2D-0F239138AD97}">
      <dgm:prSet/>
      <dgm:spPr/>
      <dgm:t>
        <a:bodyPr/>
        <a:lstStyle/>
        <a:p>
          <a:endParaRPr lang="hr-HR"/>
        </a:p>
      </dgm:t>
    </dgm:pt>
    <dgm:pt modelId="{1333CCBB-4089-4DE2-AAE6-D088954DBE8C}" type="pres">
      <dgm:prSet presAssocID="{32AB9F93-2DCB-4DA9-A464-752E13CD4FEF}" presName="hierChild1" presStyleCnt="0">
        <dgm:presLayoutVars>
          <dgm:orgChart val="1"/>
          <dgm:chPref val="1"/>
          <dgm:dir/>
          <dgm:animOne val="branch"/>
          <dgm:animLvl val="lvl"/>
          <dgm:resizeHandles/>
        </dgm:presLayoutVars>
      </dgm:prSet>
      <dgm:spPr/>
    </dgm:pt>
    <dgm:pt modelId="{179AD187-EBD4-4FEE-8395-948A8F25B2BA}" type="pres">
      <dgm:prSet presAssocID="{BBB94238-D133-4C7E-8C5B-2DDBF35CCA4E}" presName="hierRoot1" presStyleCnt="0">
        <dgm:presLayoutVars>
          <dgm:hierBranch/>
        </dgm:presLayoutVars>
      </dgm:prSet>
      <dgm:spPr/>
    </dgm:pt>
    <dgm:pt modelId="{5B5C1574-1173-4A10-BD22-15C5DA79B6DB}" type="pres">
      <dgm:prSet presAssocID="{BBB94238-D133-4C7E-8C5B-2DDBF35CCA4E}" presName="rootComposite1" presStyleCnt="0"/>
      <dgm:spPr/>
    </dgm:pt>
    <dgm:pt modelId="{DBF20E71-D10E-4FC8-86EC-BCDBAD1A1E03}" type="pres">
      <dgm:prSet presAssocID="{BBB94238-D133-4C7E-8C5B-2DDBF35CCA4E}" presName="rootText1" presStyleLbl="node0" presStyleIdx="0" presStyleCnt="1">
        <dgm:presLayoutVars>
          <dgm:chPref val="3"/>
        </dgm:presLayoutVars>
      </dgm:prSet>
      <dgm:spPr/>
      <dgm:t>
        <a:bodyPr/>
        <a:lstStyle/>
        <a:p>
          <a:endParaRPr lang="hr-HR"/>
        </a:p>
      </dgm:t>
    </dgm:pt>
    <dgm:pt modelId="{2BA61C4E-66CB-4B26-B7A9-783595603715}" type="pres">
      <dgm:prSet presAssocID="{BBB94238-D133-4C7E-8C5B-2DDBF35CCA4E}" presName="rootConnector1" presStyleLbl="node1" presStyleIdx="0" presStyleCnt="0"/>
      <dgm:spPr/>
      <dgm:t>
        <a:bodyPr/>
        <a:lstStyle/>
        <a:p>
          <a:endParaRPr lang="hr-HR"/>
        </a:p>
      </dgm:t>
    </dgm:pt>
    <dgm:pt modelId="{7ED2671B-7AB5-4E5F-BB56-F376F0113694}" type="pres">
      <dgm:prSet presAssocID="{BBB94238-D133-4C7E-8C5B-2DDBF35CCA4E}" presName="hierChild2" presStyleCnt="0"/>
      <dgm:spPr/>
    </dgm:pt>
    <dgm:pt modelId="{F5638230-754F-48B1-9979-A6E18D058FBA}" type="pres">
      <dgm:prSet presAssocID="{DECFDCBF-08D8-45C8-89C7-52034E085D01}" presName="Name35" presStyleLbl="parChTrans1D2" presStyleIdx="0" presStyleCnt="2"/>
      <dgm:spPr/>
      <dgm:t>
        <a:bodyPr/>
        <a:lstStyle/>
        <a:p>
          <a:endParaRPr lang="hr-HR"/>
        </a:p>
      </dgm:t>
    </dgm:pt>
    <dgm:pt modelId="{92E1A541-87C6-4D3A-925D-00F90C23BB65}" type="pres">
      <dgm:prSet presAssocID="{740BBED6-8F83-44F2-86F9-F3332E16D959}" presName="hierRoot2" presStyleCnt="0">
        <dgm:presLayoutVars>
          <dgm:hierBranch/>
        </dgm:presLayoutVars>
      </dgm:prSet>
      <dgm:spPr/>
    </dgm:pt>
    <dgm:pt modelId="{A68E45B1-4313-4853-BF99-7F1B19AB08C4}" type="pres">
      <dgm:prSet presAssocID="{740BBED6-8F83-44F2-86F9-F3332E16D959}" presName="rootComposite" presStyleCnt="0"/>
      <dgm:spPr/>
    </dgm:pt>
    <dgm:pt modelId="{DA7F4B1B-C513-422F-9732-62A067E6DF0F}" type="pres">
      <dgm:prSet presAssocID="{740BBED6-8F83-44F2-86F9-F3332E16D959}" presName="rootText" presStyleLbl="node2" presStyleIdx="0" presStyleCnt="2">
        <dgm:presLayoutVars>
          <dgm:chPref val="3"/>
        </dgm:presLayoutVars>
      </dgm:prSet>
      <dgm:spPr/>
      <dgm:t>
        <a:bodyPr/>
        <a:lstStyle/>
        <a:p>
          <a:endParaRPr lang="hr-HR"/>
        </a:p>
      </dgm:t>
    </dgm:pt>
    <dgm:pt modelId="{842BCD69-2BE9-450E-BD08-D293AF07305E}" type="pres">
      <dgm:prSet presAssocID="{740BBED6-8F83-44F2-86F9-F3332E16D959}" presName="rootConnector" presStyleLbl="node2" presStyleIdx="0" presStyleCnt="2"/>
      <dgm:spPr/>
      <dgm:t>
        <a:bodyPr/>
        <a:lstStyle/>
        <a:p>
          <a:endParaRPr lang="hr-HR"/>
        </a:p>
      </dgm:t>
    </dgm:pt>
    <dgm:pt modelId="{BBFFF9BF-644E-42F5-A062-83BBACE31D11}" type="pres">
      <dgm:prSet presAssocID="{740BBED6-8F83-44F2-86F9-F3332E16D959}" presName="hierChild4" presStyleCnt="0"/>
      <dgm:spPr/>
    </dgm:pt>
    <dgm:pt modelId="{B1EF229D-2B50-402A-8F3A-FC038A036773}" type="pres">
      <dgm:prSet presAssocID="{740BBED6-8F83-44F2-86F9-F3332E16D959}" presName="hierChild5" presStyleCnt="0"/>
      <dgm:spPr/>
    </dgm:pt>
    <dgm:pt modelId="{5010801E-7FB5-4782-A779-77FADFA23AD4}" type="pres">
      <dgm:prSet presAssocID="{11965397-2F3E-4CFA-AA4D-2985F8FFABAF}" presName="Name35" presStyleLbl="parChTrans1D2" presStyleIdx="1" presStyleCnt="2"/>
      <dgm:spPr/>
      <dgm:t>
        <a:bodyPr/>
        <a:lstStyle/>
        <a:p>
          <a:endParaRPr lang="hr-HR"/>
        </a:p>
      </dgm:t>
    </dgm:pt>
    <dgm:pt modelId="{77DB8BB8-E0CF-47CD-8862-E93D11A0FEB6}" type="pres">
      <dgm:prSet presAssocID="{B84E3FD4-75A5-48AA-B60F-BFEF914B6F1D}" presName="hierRoot2" presStyleCnt="0">
        <dgm:presLayoutVars>
          <dgm:hierBranch/>
        </dgm:presLayoutVars>
      </dgm:prSet>
      <dgm:spPr/>
    </dgm:pt>
    <dgm:pt modelId="{2AD1B9C7-C19B-430A-A329-91917BF09C67}" type="pres">
      <dgm:prSet presAssocID="{B84E3FD4-75A5-48AA-B60F-BFEF914B6F1D}" presName="rootComposite" presStyleCnt="0"/>
      <dgm:spPr/>
    </dgm:pt>
    <dgm:pt modelId="{3C683AFC-40C2-4EA4-B329-344291CFF999}" type="pres">
      <dgm:prSet presAssocID="{B84E3FD4-75A5-48AA-B60F-BFEF914B6F1D}" presName="rootText" presStyleLbl="node2" presStyleIdx="1" presStyleCnt="2">
        <dgm:presLayoutVars>
          <dgm:chPref val="3"/>
        </dgm:presLayoutVars>
      </dgm:prSet>
      <dgm:spPr/>
      <dgm:t>
        <a:bodyPr/>
        <a:lstStyle/>
        <a:p>
          <a:endParaRPr lang="hr-HR"/>
        </a:p>
      </dgm:t>
    </dgm:pt>
    <dgm:pt modelId="{5839833A-9737-431C-B499-D2ACAB848513}" type="pres">
      <dgm:prSet presAssocID="{B84E3FD4-75A5-48AA-B60F-BFEF914B6F1D}" presName="rootConnector" presStyleLbl="node2" presStyleIdx="1" presStyleCnt="2"/>
      <dgm:spPr/>
      <dgm:t>
        <a:bodyPr/>
        <a:lstStyle/>
        <a:p>
          <a:endParaRPr lang="hr-HR"/>
        </a:p>
      </dgm:t>
    </dgm:pt>
    <dgm:pt modelId="{189B5D3B-CB7D-492B-B27C-5199D5E3E103}" type="pres">
      <dgm:prSet presAssocID="{B84E3FD4-75A5-48AA-B60F-BFEF914B6F1D}" presName="hierChild4" presStyleCnt="0"/>
      <dgm:spPr/>
    </dgm:pt>
    <dgm:pt modelId="{6FD6F2E3-A5EE-4BA6-B276-D457F12FC891}" type="pres">
      <dgm:prSet presAssocID="{B84E3FD4-75A5-48AA-B60F-BFEF914B6F1D}" presName="hierChild5" presStyleCnt="0"/>
      <dgm:spPr/>
    </dgm:pt>
    <dgm:pt modelId="{2AA14248-6ADD-4F40-93BE-DDE8290E0E3D}" type="pres">
      <dgm:prSet presAssocID="{BBB94238-D133-4C7E-8C5B-2DDBF35CCA4E}" presName="hierChild3" presStyleCnt="0"/>
      <dgm:spPr/>
    </dgm:pt>
  </dgm:ptLst>
  <dgm:cxnLst>
    <dgm:cxn modelId="{99C76C30-ECE9-44B8-B5FE-6BCFCA23C85B}" type="presOf" srcId="{740BBED6-8F83-44F2-86F9-F3332E16D959}" destId="{842BCD69-2BE9-450E-BD08-D293AF07305E}" srcOrd="1" destOrd="0" presId="urn:microsoft.com/office/officeart/2005/8/layout/orgChart1"/>
    <dgm:cxn modelId="{04063BDC-B235-43B6-BD92-BDB98D9773BB}" type="presOf" srcId="{32AB9F93-2DCB-4DA9-A464-752E13CD4FEF}" destId="{1333CCBB-4089-4DE2-AAE6-D088954DBE8C}" srcOrd="0" destOrd="0" presId="urn:microsoft.com/office/officeart/2005/8/layout/orgChart1"/>
    <dgm:cxn modelId="{89EA5E63-2D44-4FB7-8260-936A0031B236}" type="presOf" srcId="{DECFDCBF-08D8-45C8-89C7-52034E085D01}" destId="{F5638230-754F-48B1-9979-A6E18D058FBA}" srcOrd="0" destOrd="0" presId="urn:microsoft.com/office/officeart/2005/8/layout/orgChart1"/>
    <dgm:cxn modelId="{F28A3B33-DED5-40AA-83D2-7D506AC3E8DC}" type="presOf" srcId="{740BBED6-8F83-44F2-86F9-F3332E16D959}" destId="{DA7F4B1B-C513-422F-9732-62A067E6DF0F}" srcOrd="0" destOrd="0" presId="urn:microsoft.com/office/officeart/2005/8/layout/orgChart1"/>
    <dgm:cxn modelId="{4CED67B6-EDD6-435C-BA1A-997D77D9B14A}" type="presOf" srcId="{BBB94238-D133-4C7E-8C5B-2DDBF35CCA4E}" destId="{2BA61C4E-66CB-4B26-B7A9-783595603715}" srcOrd="1" destOrd="0" presId="urn:microsoft.com/office/officeart/2005/8/layout/orgChart1"/>
    <dgm:cxn modelId="{6EC0860A-AD02-40EF-91E4-ECD5009AEF67}" type="presOf" srcId="{11965397-2F3E-4CFA-AA4D-2985F8FFABAF}" destId="{5010801E-7FB5-4782-A779-77FADFA23AD4}" srcOrd="0" destOrd="0" presId="urn:microsoft.com/office/officeart/2005/8/layout/orgChart1"/>
    <dgm:cxn modelId="{E05DAE1A-E460-40DE-A47B-B31F7B690FA3}" srcId="{BBB94238-D133-4C7E-8C5B-2DDBF35CCA4E}" destId="{740BBED6-8F83-44F2-86F9-F3332E16D959}" srcOrd="0" destOrd="0" parTransId="{DECFDCBF-08D8-45C8-89C7-52034E085D01}" sibTransId="{E830424F-4BE7-47F8-BE09-712932CCBB29}"/>
    <dgm:cxn modelId="{225BECBD-A8A6-4F1F-86A7-62BA3ACE0BCC}" type="presOf" srcId="{BBB94238-D133-4C7E-8C5B-2DDBF35CCA4E}" destId="{DBF20E71-D10E-4FC8-86EC-BCDBAD1A1E03}" srcOrd="0" destOrd="0" presId="urn:microsoft.com/office/officeart/2005/8/layout/orgChart1"/>
    <dgm:cxn modelId="{E15D2096-F55F-4F4D-94C9-CA2F4666A685}" type="presOf" srcId="{B84E3FD4-75A5-48AA-B60F-BFEF914B6F1D}" destId="{3C683AFC-40C2-4EA4-B329-344291CFF999}" srcOrd="0" destOrd="0" presId="urn:microsoft.com/office/officeart/2005/8/layout/orgChart1"/>
    <dgm:cxn modelId="{ABB4DC30-ED10-4E33-96AD-4CE2954DA9B4}" srcId="{32AB9F93-2DCB-4DA9-A464-752E13CD4FEF}" destId="{BBB94238-D133-4C7E-8C5B-2DDBF35CCA4E}" srcOrd="0" destOrd="0" parTransId="{CF887BB2-BFA5-4B4F-A599-0FDF01FEA38C}" sibTransId="{E23CED42-0A73-4B0A-AEE4-61F8BD76E7B4}"/>
    <dgm:cxn modelId="{DDEB565B-6EE1-43ED-BA87-47DCD5461EE7}" type="presOf" srcId="{B84E3FD4-75A5-48AA-B60F-BFEF914B6F1D}" destId="{5839833A-9737-431C-B499-D2ACAB848513}" srcOrd="1" destOrd="0" presId="urn:microsoft.com/office/officeart/2005/8/layout/orgChart1"/>
    <dgm:cxn modelId="{8CB585B8-A66D-4A90-AE2D-0F239138AD97}" srcId="{BBB94238-D133-4C7E-8C5B-2DDBF35CCA4E}" destId="{B84E3FD4-75A5-48AA-B60F-BFEF914B6F1D}" srcOrd="1" destOrd="0" parTransId="{11965397-2F3E-4CFA-AA4D-2985F8FFABAF}" sibTransId="{75FEDA2C-A2C5-487E-9D7D-4C5F438EF3F9}"/>
    <dgm:cxn modelId="{F645378E-8323-471E-8E3B-FDACCEBD9502}" type="presParOf" srcId="{1333CCBB-4089-4DE2-AAE6-D088954DBE8C}" destId="{179AD187-EBD4-4FEE-8395-948A8F25B2BA}" srcOrd="0" destOrd="0" presId="urn:microsoft.com/office/officeart/2005/8/layout/orgChart1"/>
    <dgm:cxn modelId="{A2FA9A40-1EF2-44A7-B477-92F3C4D6043C}" type="presParOf" srcId="{179AD187-EBD4-4FEE-8395-948A8F25B2BA}" destId="{5B5C1574-1173-4A10-BD22-15C5DA79B6DB}" srcOrd="0" destOrd="0" presId="urn:microsoft.com/office/officeart/2005/8/layout/orgChart1"/>
    <dgm:cxn modelId="{956A0A3C-3AE1-4E31-B7B6-AAC44F8EEA33}" type="presParOf" srcId="{5B5C1574-1173-4A10-BD22-15C5DA79B6DB}" destId="{DBF20E71-D10E-4FC8-86EC-BCDBAD1A1E03}" srcOrd="0" destOrd="0" presId="urn:microsoft.com/office/officeart/2005/8/layout/orgChart1"/>
    <dgm:cxn modelId="{F95B1EAE-31B5-4A93-B2F5-BA935CDD915D}" type="presParOf" srcId="{5B5C1574-1173-4A10-BD22-15C5DA79B6DB}" destId="{2BA61C4E-66CB-4B26-B7A9-783595603715}" srcOrd="1" destOrd="0" presId="urn:microsoft.com/office/officeart/2005/8/layout/orgChart1"/>
    <dgm:cxn modelId="{973CEE86-28EA-495C-BA89-42CCAFF7F1EE}" type="presParOf" srcId="{179AD187-EBD4-4FEE-8395-948A8F25B2BA}" destId="{7ED2671B-7AB5-4E5F-BB56-F376F0113694}" srcOrd="1" destOrd="0" presId="urn:microsoft.com/office/officeart/2005/8/layout/orgChart1"/>
    <dgm:cxn modelId="{F41E2C9D-37B6-43BC-8251-C0B8F561EC1C}" type="presParOf" srcId="{7ED2671B-7AB5-4E5F-BB56-F376F0113694}" destId="{F5638230-754F-48B1-9979-A6E18D058FBA}" srcOrd="0" destOrd="0" presId="urn:microsoft.com/office/officeart/2005/8/layout/orgChart1"/>
    <dgm:cxn modelId="{4C460537-083C-4D86-8AC0-67BCC4B58A17}" type="presParOf" srcId="{7ED2671B-7AB5-4E5F-BB56-F376F0113694}" destId="{92E1A541-87C6-4D3A-925D-00F90C23BB65}" srcOrd="1" destOrd="0" presId="urn:microsoft.com/office/officeart/2005/8/layout/orgChart1"/>
    <dgm:cxn modelId="{D8D7D5B9-5C27-41F2-A12C-72726989C1AA}" type="presParOf" srcId="{92E1A541-87C6-4D3A-925D-00F90C23BB65}" destId="{A68E45B1-4313-4853-BF99-7F1B19AB08C4}" srcOrd="0" destOrd="0" presId="urn:microsoft.com/office/officeart/2005/8/layout/orgChart1"/>
    <dgm:cxn modelId="{14499F72-CF79-4FF9-84BD-7A3989BEB866}" type="presParOf" srcId="{A68E45B1-4313-4853-BF99-7F1B19AB08C4}" destId="{DA7F4B1B-C513-422F-9732-62A067E6DF0F}" srcOrd="0" destOrd="0" presId="urn:microsoft.com/office/officeart/2005/8/layout/orgChart1"/>
    <dgm:cxn modelId="{5A863F1F-61D9-488E-8BFE-EDB1A50824BA}" type="presParOf" srcId="{A68E45B1-4313-4853-BF99-7F1B19AB08C4}" destId="{842BCD69-2BE9-450E-BD08-D293AF07305E}" srcOrd="1" destOrd="0" presId="urn:microsoft.com/office/officeart/2005/8/layout/orgChart1"/>
    <dgm:cxn modelId="{38801A31-CC9F-4746-A673-08F322FC7C6F}" type="presParOf" srcId="{92E1A541-87C6-4D3A-925D-00F90C23BB65}" destId="{BBFFF9BF-644E-42F5-A062-83BBACE31D11}" srcOrd="1" destOrd="0" presId="urn:microsoft.com/office/officeart/2005/8/layout/orgChart1"/>
    <dgm:cxn modelId="{4DCE5108-883E-4FAF-B731-0EC87763BA2D}" type="presParOf" srcId="{92E1A541-87C6-4D3A-925D-00F90C23BB65}" destId="{B1EF229D-2B50-402A-8F3A-FC038A036773}" srcOrd="2" destOrd="0" presId="urn:microsoft.com/office/officeart/2005/8/layout/orgChart1"/>
    <dgm:cxn modelId="{072B7E5D-7785-4B78-AB7E-66C6F38679CB}" type="presParOf" srcId="{7ED2671B-7AB5-4E5F-BB56-F376F0113694}" destId="{5010801E-7FB5-4782-A779-77FADFA23AD4}" srcOrd="2" destOrd="0" presId="urn:microsoft.com/office/officeart/2005/8/layout/orgChart1"/>
    <dgm:cxn modelId="{EE61AECC-963B-4E3C-BAFD-A5966F327283}" type="presParOf" srcId="{7ED2671B-7AB5-4E5F-BB56-F376F0113694}" destId="{77DB8BB8-E0CF-47CD-8862-E93D11A0FEB6}" srcOrd="3" destOrd="0" presId="urn:microsoft.com/office/officeart/2005/8/layout/orgChart1"/>
    <dgm:cxn modelId="{F06D45CD-3B82-43E2-92A0-68F4692403D4}" type="presParOf" srcId="{77DB8BB8-E0CF-47CD-8862-E93D11A0FEB6}" destId="{2AD1B9C7-C19B-430A-A329-91917BF09C67}" srcOrd="0" destOrd="0" presId="urn:microsoft.com/office/officeart/2005/8/layout/orgChart1"/>
    <dgm:cxn modelId="{A9A9A8AE-D1B9-4197-935E-51E7347335CE}" type="presParOf" srcId="{2AD1B9C7-C19B-430A-A329-91917BF09C67}" destId="{3C683AFC-40C2-4EA4-B329-344291CFF999}" srcOrd="0" destOrd="0" presId="urn:microsoft.com/office/officeart/2005/8/layout/orgChart1"/>
    <dgm:cxn modelId="{34194E1C-8393-4739-99A4-8E81E3CDC853}" type="presParOf" srcId="{2AD1B9C7-C19B-430A-A329-91917BF09C67}" destId="{5839833A-9737-431C-B499-D2ACAB848513}" srcOrd="1" destOrd="0" presId="urn:microsoft.com/office/officeart/2005/8/layout/orgChart1"/>
    <dgm:cxn modelId="{76ADA8AA-1FC7-43CC-80A8-862701E45C41}" type="presParOf" srcId="{77DB8BB8-E0CF-47CD-8862-E93D11A0FEB6}" destId="{189B5D3B-CB7D-492B-B27C-5199D5E3E103}" srcOrd="1" destOrd="0" presId="urn:microsoft.com/office/officeart/2005/8/layout/orgChart1"/>
    <dgm:cxn modelId="{4EBE9424-78E4-4FBC-883B-C552053441AA}" type="presParOf" srcId="{77DB8BB8-E0CF-47CD-8862-E93D11A0FEB6}" destId="{6FD6F2E3-A5EE-4BA6-B276-D457F12FC891}" srcOrd="2" destOrd="0" presId="urn:microsoft.com/office/officeart/2005/8/layout/orgChart1"/>
    <dgm:cxn modelId="{1389B2BB-1E6D-478F-9315-53C62E7F2E19}" type="presParOf" srcId="{179AD187-EBD4-4FEE-8395-948A8F25B2BA}" destId="{2AA14248-6ADD-4F40-93BE-DDE8290E0E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hr-HR"/>
          </a:p>
        </p:txBody>
      </p:sp>
      <p:sp>
        <p:nvSpPr>
          <p:cNvPr id="3" name="Rezervirano mjesto datuma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184E00B3-46B8-4FAB-BBFA-42CC42B4F92B}" type="datetimeFigureOut">
              <a:rPr lang="hr-HR" smtClean="0"/>
              <a:pPr/>
              <a:t>13.12.2017.</a:t>
            </a:fld>
            <a:endParaRPr lang="hr-HR"/>
          </a:p>
        </p:txBody>
      </p:sp>
      <p:sp>
        <p:nvSpPr>
          <p:cNvPr id="4" name="Rezervirano mjesto slike slajda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hr-HR"/>
          </a:p>
        </p:txBody>
      </p:sp>
      <p:sp>
        <p:nvSpPr>
          <p:cNvPr id="5" name="Rezervirano mjesto bilježaka 4"/>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hr-HR"/>
          </a:p>
        </p:txBody>
      </p:sp>
      <p:sp>
        <p:nvSpPr>
          <p:cNvPr id="7" name="Rezervirano mjesto broja slajda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CFD52E98-E952-47AB-BD55-C70616E91DC8}" type="slidenum">
              <a:rPr lang="hr-HR" smtClean="0"/>
              <a:pPr/>
              <a:t>‹#›</a:t>
            </a:fld>
            <a:endParaRPr lang="hr-HR"/>
          </a:p>
        </p:txBody>
      </p:sp>
    </p:spTree>
    <p:extLst>
      <p:ext uri="{BB962C8B-B14F-4D97-AF65-F5344CB8AC3E}">
        <p14:creationId xmlns:p14="http://schemas.microsoft.com/office/powerpoint/2010/main" val="429129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6A7EC9-3BF4-4C54-A22C-E5D320CF1E62}" type="slidenum">
              <a:rPr lang="hr-HR" smtClean="0"/>
              <a:pPr fontAlgn="base">
                <a:spcBef>
                  <a:spcPct val="0"/>
                </a:spcBef>
                <a:spcAft>
                  <a:spcPct val="0"/>
                </a:spcAft>
                <a:defRPr/>
              </a:pPr>
              <a:t>1</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p:spPr>
        <p:txBody>
          <a:bodyPr/>
          <a:lstStyle/>
          <a:p>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FD52E98-E952-47AB-BD55-C70616E91DC8}" type="slidenum">
              <a:rPr lang="hr-HR" smtClean="0"/>
              <a:pPr/>
              <a:t>26</a:t>
            </a:fld>
            <a:endParaRPr lang="hr-HR"/>
          </a:p>
        </p:txBody>
      </p:sp>
    </p:spTree>
    <p:extLst>
      <p:ext uri="{BB962C8B-B14F-4D97-AF65-F5344CB8AC3E}">
        <p14:creationId xmlns:p14="http://schemas.microsoft.com/office/powerpoint/2010/main" val="335448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FD52E98-E952-47AB-BD55-C70616E91DC8}" type="slidenum">
              <a:rPr lang="hr-HR" smtClean="0"/>
              <a:pPr/>
              <a:t>30</a:t>
            </a:fld>
            <a:endParaRPr lang="hr-HR"/>
          </a:p>
        </p:txBody>
      </p:sp>
    </p:spTree>
    <p:extLst>
      <p:ext uri="{BB962C8B-B14F-4D97-AF65-F5344CB8AC3E}">
        <p14:creationId xmlns:p14="http://schemas.microsoft.com/office/powerpoint/2010/main" val="368381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67133-6BA4-4905-9345-27A088A7CC27}" type="datetime1">
              <a:rPr lang="hr-HR" smtClean="0"/>
              <a:pPr/>
              <a:t>13.12.2017.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67133-6BA4-4905-9345-27A088A7CC27}" type="datetime1">
              <a:rPr lang="hr-HR" smtClean="0"/>
              <a:pPr/>
              <a:t>13.12.2017.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E67133-6BA4-4905-9345-27A088A7CC27}" type="datetime1">
              <a:rPr lang="hr-HR" smtClean="0"/>
              <a:pPr/>
              <a:t>13.12.2017.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6D3EB4-B2AE-4D9C-8D24-5E0F39EE30E9}" type="slidenum">
              <a:rPr lang="hr-HR" smtClean="0"/>
              <a:pPr/>
              <a:t>‹#›</a:t>
            </a:fld>
            <a:endParaRPr lang="hr-H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hr-HR" noProof="0" smtClean="0"/>
          </a:p>
        </p:txBody>
      </p:sp>
      <p:sp>
        <p:nvSpPr>
          <p:cNvPr id="4" name="Date Placeholder 26"/>
          <p:cNvSpPr>
            <a:spLocks noGrp="1"/>
          </p:cNvSpPr>
          <p:nvPr>
            <p:ph type="dt" sz="half" idx="10"/>
          </p:nvPr>
        </p:nvSpPr>
        <p:spPr/>
        <p:txBody>
          <a:bodyPr/>
          <a:lstStyle>
            <a:lvl1pPr>
              <a:defRPr/>
            </a:lvl1pPr>
          </a:lstStyle>
          <a:p>
            <a:pPr>
              <a:defRPr/>
            </a:pPr>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15"/>
          <p:cNvSpPr>
            <a:spLocks noGrp="1"/>
          </p:cNvSpPr>
          <p:nvPr>
            <p:ph type="sldNum" sz="quarter" idx="12"/>
          </p:nvPr>
        </p:nvSpPr>
        <p:spPr/>
        <p:txBody>
          <a:bodyPr/>
          <a:lstStyle>
            <a:lvl1pPr>
              <a:defRPr/>
            </a:lvl1pPr>
          </a:lstStyle>
          <a:p>
            <a:pPr>
              <a:defRPr/>
            </a:pPr>
            <a:fld id="{6445DDBB-DAF3-407D-9A94-4F882B40C7BE}" type="slidenum">
              <a:rPr lang="hr-HR"/>
              <a:pPr>
                <a:defRPr/>
              </a:pPr>
              <a:t>‹#›</a:t>
            </a:fld>
            <a:endParaRPr lang="hr-HR"/>
          </a:p>
        </p:txBody>
      </p:sp>
    </p:spTree>
    <p:extLst>
      <p:ext uri="{BB962C8B-B14F-4D97-AF65-F5344CB8AC3E}">
        <p14:creationId xmlns:p14="http://schemas.microsoft.com/office/powerpoint/2010/main" val="261496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67133-6BA4-4905-9345-27A088A7CC27}" type="datetime1">
              <a:rPr lang="hr-HR" smtClean="0"/>
              <a:pPr/>
              <a:t>13.12.2017.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6D3EB4-B2AE-4D9C-8D24-5E0F39EE30E9}" type="slidenum">
              <a:rPr lang="hr-HR" smtClean="0"/>
              <a:pPr/>
              <a:t>‹#›</a:t>
            </a:fld>
            <a:endParaRPr lang="hr-H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67133-6BA4-4905-9345-27A088A7CC27}" type="datetime1">
              <a:rPr lang="hr-HR" smtClean="0"/>
              <a:pPr/>
              <a:t>13.12.2017.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E67133-6BA4-4905-9345-27A088A7CC27}" type="datetime1">
              <a:rPr lang="hr-HR" smtClean="0"/>
              <a:pPr/>
              <a:t>13.12.2017.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86D3EB4-B2AE-4D9C-8D24-5E0F39EE30E9}" type="slidenum">
              <a:rPr lang="hr-HR" smtClean="0"/>
              <a:pPr/>
              <a:t>‹#›</a:t>
            </a:fld>
            <a:endParaRPr lang="hr-H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67133-6BA4-4905-9345-27A088A7CC27}" type="datetime1">
              <a:rPr lang="hr-HR" smtClean="0"/>
              <a:pPr/>
              <a:t>13.12.2017.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a:t>
            </a:fld>
            <a:endParaRPr lang="hr-H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8E67133-6BA4-4905-9345-27A088A7CC27}" type="datetime1">
              <a:rPr lang="hr-HR" smtClean="0"/>
              <a:pPr/>
              <a:t>13.12.2017.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86D3EB4-B2AE-4D9C-8D24-5E0F39EE30E9}" type="slidenum">
              <a:rPr lang="hr-HR" smtClean="0"/>
              <a:pPr/>
              <a:t>‹#›</a:t>
            </a:fld>
            <a:endParaRPr lang="hr-H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67133-6BA4-4905-9345-27A088A7CC27}" type="datetime1">
              <a:rPr lang="hr-HR" smtClean="0"/>
              <a:pPr/>
              <a:t>13.12.2017.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86D3EB4-B2AE-4D9C-8D24-5E0F39EE30E9}" type="slidenum">
              <a:rPr lang="hr-HR" smtClean="0"/>
              <a:pPr/>
              <a:t>‹#›</a:t>
            </a:fld>
            <a:endParaRPr lang="hr-H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8E67133-6BA4-4905-9345-27A088A7CC27}" type="datetime1">
              <a:rPr lang="hr-HR" smtClean="0"/>
              <a:pPr/>
              <a:t>13.12.2017.</a:t>
            </a:fld>
            <a:endParaRPr lang="hr-H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r-H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86D3EB4-B2AE-4D9C-8D24-5E0F39EE30E9}" type="slidenum">
              <a:rPr lang="hr-HR" smtClean="0"/>
              <a:pPr/>
              <a:t>‹#›</a:t>
            </a:fld>
            <a:endParaRPr lang="hr-H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23850" y="1609725"/>
            <a:ext cx="7053263" cy="1550988"/>
          </a:xfrm>
        </p:spPr>
        <p:txBody>
          <a:bodyPr rtlCol="0">
            <a:normAutofit fontScale="90000"/>
          </a:bodyPr>
          <a:lstStyle/>
          <a:p>
            <a:pPr algn="l" eaLnBrk="1" fontAlgn="auto" hangingPunct="1">
              <a:spcAft>
                <a:spcPts val="0"/>
              </a:spcAft>
              <a:defRPr/>
            </a:pPr>
            <a:r>
              <a:rPr lang="hr-HR" sz="3600" b="1" dirty="0" smtClean="0"/>
              <a:t>ŠKOLSKA GODINA</a:t>
            </a:r>
            <a:br>
              <a:rPr lang="hr-HR" sz="3600" b="1" dirty="0" smtClean="0"/>
            </a:br>
            <a:r>
              <a:rPr lang="hr-HR" sz="3600" b="1" dirty="0" smtClean="0"/>
              <a:t>2017./18.</a:t>
            </a:r>
            <a:r>
              <a:rPr lang="hr-HR" sz="3600" dirty="0" smtClean="0"/>
              <a:t/>
            </a:r>
            <a:br>
              <a:rPr lang="hr-HR" sz="3600" dirty="0" smtClean="0"/>
            </a:br>
            <a:endParaRPr lang="hr-HR" altLang="en-US" sz="3600" b="1" i="1" dirty="0" smtClean="0">
              <a:solidFill>
                <a:schemeClr val="bg1"/>
              </a:solidFill>
            </a:endParaRPr>
          </a:p>
        </p:txBody>
      </p:sp>
      <p:sp>
        <p:nvSpPr>
          <p:cNvPr id="8195" name="Rectangle 1"/>
          <p:cNvSpPr>
            <a:spLocks noChangeArrowheads="1"/>
          </p:cNvSpPr>
          <p:nvPr/>
        </p:nvSpPr>
        <p:spPr bwMode="auto">
          <a:xfrm>
            <a:off x="323850" y="2779713"/>
            <a:ext cx="3970338" cy="522287"/>
          </a:xfrm>
          <a:prstGeom prst="rect">
            <a:avLst/>
          </a:prstGeom>
          <a:noFill/>
          <a:ln w="9525">
            <a:noFill/>
            <a:miter lim="800000"/>
            <a:headEnd/>
            <a:tailEnd/>
          </a:ln>
        </p:spPr>
        <p:txBody>
          <a:bodyPr wrap="none" anchor="ctr">
            <a:spAutoFit/>
          </a:bodyPr>
          <a:lstStyle/>
          <a:p>
            <a:r>
              <a:rPr lang="hr-HR" sz="1400" b="1" i="1">
                <a:solidFill>
                  <a:srgbClr val="002060"/>
                </a:solidFill>
                <a:latin typeface="Cambria" pitchFamily="18" charset="0"/>
                <a:ea typeface="Calibri" pitchFamily="34" charset="0"/>
                <a:cs typeface="Times New Roman" pitchFamily="18" charset="0"/>
              </a:rPr>
              <a:t>Jadranka Bizjak-Igrec, dipl. pedagog savjetnik, </a:t>
            </a:r>
          </a:p>
          <a:p>
            <a:r>
              <a:rPr lang="hr-HR" sz="1400" b="1" i="1">
                <a:solidFill>
                  <a:srgbClr val="002060"/>
                </a:solidFill>
                <a:latin typeface="Cambria" pitchFamily="18" charset="0"/>
                <a:ea typeface="Calibri" pitchFamily="34" charset="0"/>
                <a:cs typeface="Times New Roman" pitchFamily="18" charset="0"/>
              </a:rPr>
              <a:t>O</a:t>
            </a:r>
            <a:r>
              <a:rPr lang="hr-HR" sz="1400" b="1" i="1">
                <a:solidFill>
                  <a:srgbClr val="002060"/>
                </a:solidFill>
                <a:latin typeface="Calibri" pitchFamily="34" charset="0"/>
                <a:ea typeface="Calibri" pitchFamily="34" charset="0"/>
                <a:cs typeface="Times New Roman" pitchFamily="18" charset="0"/>
              </a:rPr>
              <a:t>Š</a:t>
            </a:r>
            <a:r>
              <a:rPr lang="hr-HR" sz="1400" b="1" i="1">
                <a:solidFill>
                  <a:srgbClr val="002060"/>
                </a:solidFill>
                <a:latin typeface="Cambria" pitchFamily="18" charset="0"/>
                <a:ea typeface="Calibri" pitchFamily="34" charset="0"/>
                <a:cs typeface="Times New Roman" pitchFamily="18" charset="0"/>
              </a:rPr>
              <a:t> Bukovac, Zagreb</a:t>
            </a:r>
            <a:endParaRPr lang="hr-HR" sz="1400" b="1">
              <a:solidFill>
                <a:srgbClr val="002060"/>
              </a:solidFill>
              <a:latin typeface="Candara" pitchFamily="34" charset="0"/>
              <a:ea typeface="Calibri" pitchFamily="34" charset="0"/>
              <a:cs typeface="Times New Roman" pitchFamily="18" charset="0"/>
            </a:endParaRPr>
          </a:p>
        </p:txBody>
      </p:sp>
      <p:sp>
        <p:nvSpPr>
          <p:cNvPr id="8196" name="Rectangle 9"/>
          <p:cNvSpPr>
            <a:spLocks noChangeArrowheads="1"/>
          </p:cNvSpPr>
          <p:nvPr/>
        </p:nvSpPr>
        <p:spPr bwMode="auto">
          <a:xfrm>
            <a:off x="696913" y="176213"/>
            <a:ext cx="4572000" cy="647700"/>
          </a:xfrm>
          <a:prstGeom prst="rect">
            <a:avLst/>
          </a:prstGeom>
          <a:noFill/>
          <a:ln w="9525">
            <a:noFill/>
            <a:miter lim="800000"/>
            <a:headEnd/>
            <a:tailEnd/>
          </a:ln>
        </p:spPr>
        <p:txBody>
          <a:bodyPr>
            <a:spAutoFit/>
          </a:bodyPr>
          <a:lstStyle/>
          <a:p>
            <a:r>
              <a:rPr lang="hr-HR">
                <a:latin typeface="Candara" pitchFamily="34" charset="0"/>
              </a:rPr>
              <a:t/>
            </a:r>
            <a:br>
              <a:rPr lang="hr-HR">
                <a:latin typeface="Candara" pitchFamily="34" charset="0"/>
              </a:rPr>
            </a:br>
            <a:endParaRPr lang="hr-HR">
              <a:latin typeface="Candara" pitchFamily="34" charset="0"/>
            </a:endParaRPr>
          </a:p>
        </p:txBody>
      </p:sp>
      <p:pic>
        <p:nvPicPr>
          <p:cNvPr id="8197" name="Picture 4"/>
          <p:cNvPicPr>
            <a:picLocks noChangeAspect="1" noChangeArrowheads="1"/>
          </p:cNvPicPr>
          <p:nvPr/>
        </p:nvPicPr>
        <p:blipFill>
          <a:blip r:embed="rId3"/>
          <a:srcRect/>
          <a:stretch>
            <a:fillRect/>
          </a:stretch>
        </p:blipFill>
        <p:spPr bwMode="auto">
          <a:xfrm>
            <a:off x="214313" y="3387725"/>
            <a:ext cx="4786312" cy="3470275"/>
          </a:xfrm>
          <a:prstGeom prst="rect">
            <a:avLst/>
          </a:prstGeom>
          <a:noFill/>
          <a:ln w="9525">
            <a:noFill/>
            <a:miter lim="800000"/>
            <a:headEnd/>
            <a:tailEnd/>
          </a:ln>
        </p:spPr>
      </p:pic>
      <p:pic>
        <p:nvPicPr>
          <p:cNvPr id="8198" name="Picture 2" descr="C:\Users\PEDAGOG\Downloads\IMG_20170530_110046.jpg"/>
          <p:cNvPicPr>
            <a:picLocks noChangeAspect="1" noChangeArrowheads="1"/>
          </p:cNvPicPr>
          <p:nvPr/>
        </p:nvPicPr>
        <p:blipFill>
          <a:blip r:embed="rId4"/>
          <a:srcRect/>
          <a:stretch>
            <a:fillRect/>
          </a:stretch>
        </p:blipFill>
        <p:spPr bwMode="auto">
          <a:xfrm>
            <a:off x="5170488" y="3357563"/>
            <a:ext cx="3973512" cy="3357562"/>
          </a:xfrm>
          <a:prstGeom prst="rect">
            <a:avLst/>
          </a:prstGeom>
          <a:noFill/>
          <a:ln w="9525">
            <a:noFill/>
            <a:miter lim="800000"/>
            <a:headEnd/>
            <a:tailEnd/>
          </a:ln>
        </p:spPr>
      </p:pic>
      <p:sp>
        <p:nvSpPr>
          <p:cNvPr id="71681" name="Rectangle 1"/>
          <p:cNvSpPr>
            <a:spLocks noChangeArrowheads="1"/>
          </p:cNvSpPr>
          <p:nvPr/>
        </p:nvSpPr>
        <p:spPr bwMode="auto">
          <a:xfrm>
            <a:off x="357188" y="928688"/>
            <a:ext cx="5224462" cy="646112"/>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r>
              <a:rPr lang="hr-HR" b="1" dirty="0">
                <a:solidFill>
                  <a:schemeClr val="bg1"/>
                </a:solidFill>
                <a:latin typeface="+mj-lt"/>
                <a:ea typeface="Calibri" pitchFamily="34" charset="0"/>
                <a:cs typeface="Times New Roman" pitchFamily="18" charset="0"/>
              </a:rPr>
              <a:t>I NAPOKON JE DOŠAO OVAJ DAN,</a:t>
            </a:r>
          </a:p>
          <a:p>
            <a:pPr eaLnBrk="0" fontAlgn="auto" hangingPunct="0">
              <a:spcBef>
                <a:spcPts val="0"/>
              </a:spcBef>
              <a:spcAft>
                <a:spcPts val="0"/>
              </a:spcAft>
              <a:defRPr/>
            </a:pPr>
            <a:r>
              <a:rPr lang="hr-HR" b="1" dirty="0">
                <a:solidFill>
                  <a:schemeClr val="bg1"/>
                </a:solidFill>
                <a:latin typeface="+mj-lt"/>
                <a:ea typeface="Calibri" pitchFamily="34" charset="0"/>
                <a:cs typeface="Times New Roman" pitchFamily="18" charset="0"/>
              </a:rPr>
              <a:t>NEKIMA JE KO' NOĆNA MORA, A NEKIMA KO' SAN</a:t>
            </a:r>
            <a:r>
              <a:rPr lang="hr-HR" sz="900" b="1" dirty="0">
                <a:solidFill>
                  <a:schemeClr val="bg1"/>
                </a:solidFill>
                <a:latin typeface="+mj-lt"/>
              </a:rPr>
              <a:t> </a:t>
            </a:r>
            <a:endParaRPr lang="hr-HR" b="1" dirty="0">
              <a:solidFill>
                <a:schemeClr val="bg1"/>
              </a:solidFill>
              <a:latin typeface="+mj-lt"/>
            </a:endParaRPr>
          </a:p>
        </p:txBody>
      </p:sp>
      <p:pic>
        <p:nvPicPr>
          <p:cNvPr id="8200" name="Picture 3" descr="http://os-bukovac-zg.skole.hr/upload/os-bukovac-zg/images/newsimg/2008/Image/bilokudacitamsvuda_knjiznicaOSBukovac_mala.jpg"/>
          <p:cNvPicPr>
            <a:picLocks noChangeAspect="1" noChangeArrowheads="1"/>
          </p:cNvPicPr>
          <p:nvPr/>
        </p:nvPicPr>
        <p:blipFill>
          <a:blip r:embed="rId5"/>
          <a:srcRect/>
          <a:stretch>
            <a:fillRect/>
          </a:stretch>
        </p:blipFill>
        <p:spPr bwMode="auto">
          <a:xfrm>
            <a:off x="6215063" y="214313"/>
            <a:ext cx="2643187" cy="3143250"/>
          </a:xfrm>
          <a:prstGeom prst="rect">
            <a:avLst/>
          </a:prstGeom>
          <a:noFill/>
          <a:ln w="9525">
            <a:noFill/>
            <a:miter lim="800000"/>
            <a:headEnd/>
            <a:tailEnd/>
          </a:ln>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1428728" cy="96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http://os-bukovac-zg.skole.hr/upload/os-bukovac-zg/images/newsimg/1532/e_dnevnik.jpg"/>
          <p:cNvPicPr/>
          <p:nvPr/>
        </p:nvPicPr>
        <p:blipFill>
          <a:blip r:embed="rId7"/>
          <a:srcRect/>
          <a:stretch>
            <a:fillRect/>
          </a:stretch>
        </p:blipFill>
        <p:spPr bwMode="auto">
          <a:xfrm>
            <a:off x="4693926" y="1982606"/>
            <a:ext cx="949139" cy="7315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normAutofit fontScale="92500" lnSpcReduction="10000"/>
          </a:bodyPr>
          <a:lstStyle/>
          <a:p>
            <a:pPr eaLnBrk="1" hangingPunct="1"/>
            <a:r>
              <a:rPr lang="hr-HR" sz="1600" b="1" smtClean="0"/>
              <a:t>S obzirom da uz riječ računalo/mobitel/tablet često ide predrasuda o sjedenju i nedruženju u OŠ Bukovac htjeli su povezati digitalno s kretanjem, dogovaranjem u timu i učenjem. Za svoje su učenike osmislili nagradnu igru: Lov na QR pisanice i dokazali da učenje može itekako biti zabavno. </a:t>
            </a:r>
            <a:br>
              <a:rPr lang="hr-HR" sz="1600" b="1" smtClean="0"/>
            </a:br>
            <a:r>
              <a:rPr lang="hr-HR" sz="1600" b="1" smtClean="0"/>
              <a:t/>
            </a:r>
            <a:br>
              <a:rPr lang="hr-HR" sz="1600" b="1" smtClean="0"/>
            </a:br>
            <a:r>
              <a:rPr lang="hr-HR" sz="1600" b="1" smtClean="0"/>
              <a:t>30 pisanica s 30 zadataka skriveno je u školskom dvorištu. Pravila potrage su jasna. Pronaći pisanicu. Mobitelom fotografirati QR kod i otkriti koje se pitanje krije iza njega.</a:t>
            </a:r>
            <a:br>
              <a:rPr lang="hr-HR" sz="1600" b="1" smtClean="0"/>
            </a:br>
            <a:r>
              <a:rPr lang="hr-HR" sz="1600" b="1" smtClean="0"/>
              <a:t/>
            </a:r>
            <a:br>
              <a:rPr lang="hr-HR" sz="1600" b="1" smtClean="0"/>
            </a:br>
            <a:r>
              <a:rPr lang="hr-HR" sz="1600" b="1" smtClean="0"/>
              <a:t>Odgovore upisuju u svoju jajastu putovnicu. Cilj: što više odgovora u zadanom vremenu. Kad završi natjecanje, dolaze do učiteljice koja proglašava pobjednika.</a:t>
            </a:r>
            <a:br>
              <a:rPr lang="hr-HR" sz="1600" b="1" smtClean="0"/>
            </a:br>
            <a:r>
              <a:rPr lang="hr-HR" sz="1600" b="1" smtClean="0"/>
              <a:t/>
            </a:r>
            <a:br>
              <a:rPr lang="hr-HR" sz="1600" b="1" smtClean="0"/>
            </a:br>
            <a:r>
              <a:rPr lang="hr-HR" sz="1600" b="1" smtClean="0"/>
              <a:t>Ispravno korištenje tehnologije, timski rad, zabava i ponavljanje gradiva - sve to u samo jednoj igri. Male moždane vijuge radile su sto na sat. Svatko je zaslužio neku nagradu. A svi će na zasluženi proljetni odmor. Gradivo su ionako ponovili - kroz igru.</a:t>
            </a:r>
          </a:p>
        </p:txBody>
      </p:sp>
      <p:sp>
        <p:nvSpPr>
          <p:cNvPr id="92163"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CFF4E-9811-44EA-86F1-AFA7C78A355C}" type="datetime1">
              <a:rPr lang="hr-HR" smtClean="0"/>
              <a:pPr fontAlgn="base">
                <a:spcBef>
                  <a:spcPct val="0"/>
                </a:spcBef>
                <a:spcAft>
                  <a:spcPct val="0"/>
                </a:spcAft>
                <a:defRPr/>
              </a:pPr>
              <a:t>13.12.2017.</a:t>
            </a:fld>
            <a:endParaRPr lang="hr-HR" smtClean="0"/>
          </a:p>
        </p:txBody>
      </p:sp>
      <p:sp>
        <p:nvSpPr>
          <p:cNvPr id="92164"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1135B4-44B3-4F7C-AB1F-98C01C58DC3D}" type="slidenum">
              <a:rPr lang="hr-HR" smtClean="0"/>
              <a:pPr fontAlgn="base">
                <a:spcBef>
                  <a:spcPct val="0"/>
                </a:spcBef>
                <a:spcAft>
                  <a:spcPct val="0"/>
                </a:spcAft>
                <a:defRPr/>
              </a:pPr>
              <a:t>10</a:t>
            </a:fld>
            <a:endParaRPr lang="hr-HR" smtClean="0"/>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pl-PL" b="1" dirty="0" smtClean="0"/>
              <a:t>Lov na QR pisanice na Bukovcu </a:t>
            </a:r>
            <a:br>
              <a:rPr lang="pl-PL" b="1" dirty="0" smtClean="0"/>
            </a:br>
            <a:endParaRPr lang="hr-HR" dirty="0"/>
          </a:p>
        </p:txBody>
      </p:sp>
      <p:pic>
        <p:nvPicPr>
          <p:cNvPr id="88070" name="Picture 2" descr="http://www.hrt.hr/media/tt_news/vlcsnap-2017-04-12-19h45m23s143.jpg.128x72_q85_crop_upscale.jpg"/>
          <p:cNvPicPr>
            <a:picLocks noChangeAspect="1" noChangeArrowheads="1"/>
          </p:cNvPicPr>
          <p:nvPr/>
        </p:nvPicPr>
        <p:blipFill>
          <a:blip r:embed="rId2"/>
          <a:srcRect/>
          <a:stretch>
            <a:fillRect/>
          </a:stretch>
        </p:blipFill>
        <p:spPr bwMode="auto">
          <a:xfrm>
            <a:off x="928688" y="1143000"/>
            <a:ext cx="2159000" cy="1214438"/>
          </a:xfrm>
          <a:prstGeom prst="rect">
            <a:avLst/>
          </a:prstGeom>
          <a:noFill/>
          <a:ln w="9525">
            <a:noFill/>
            <a:miter lim="800000"/>
            <a:headEnd/>
            <a:tailEnd/>
          </a:ln>
        </p:spPr>
      </p:pic>
      <p:pic>
        <p:nvPicPr>
          <p:cNvPr id="88071" name="Picture 4" descr="http://www.hrt.hr/media/tt_news/vlcsnap-2017-04-12-19h44m53s351.jpg.128x72_q85_crop_upscale.jpg"/>
          <p:cNvPicPr>
            <a:picLocks noChangeAspect="1" noChangeArrowheads="1"/>
          </p:cNvPicPr>
          <p:nvPr/>
        </p:nvPicPr>
        <p:blipFill>
          <a:blip r:embed="rId3"/>
          <a:srcRect/>
          <a:stretch>
            <a:fillRect/>
          </a:stretch>
        </p:blipFill>
        <p:spPr bwMode="auto">
          <a:xfrm>
            <a:off x="3357563" y="1143000"/>
            <a:ext cx="1928812" cy="1214438"/>
          </a:xfrm>
          <a:prstGeom prst="rect">
            <a:avLst/>
          </a:prstGeom>
          <a:noFill/>
          <a:ln w="9525">
            <a:noFill/>
            <a:miter lim="800000"/>
            <a:headEnd/>
            <a:tailEnd/>
          </a:ln>
        </p:spPr>
      </p:pic>
      <p:pic>
        <p:nvPicPr>
          <p:cNvPr id="88072" name="Picture 6" descr="http://www.hrt.hr/media/tt_news/vlcsnap-2017-04-12-19h43m51s714.jpg.128x72_q85_crop_upscale.jpg"/>
          <p:cNvPicPr>
            <a:picLocks noChangeAspect="1" noChangeArrowheads="1"/>
          </p:cNvPicPr>
          <p:nvPr/>
        </p:nvPicPr>
        <p:blipFill>
          <a:blip r:embed="rId4"/>
          <a:srcRect/>
          <a:stretch>
            <a:fillRect/>
          </a:stretch>
        </p:blipFill>
        <p:spPr bwMode="auto">
          <a:xfrm>
            <a:off x="5572125" y="1071563"/>
            <a:ext cx="2159000"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pPr eaLnBrk="1" hangingPunct="1"/>
            <a:r>
              <a:rPr lang="hr-HR" b="1" smtClean="0"/>
              <a:t>I naša škola uključila se u globalni projekt "BBC micro:bit - STEM revolucija u školama". Predstavnici projekta u Hrvatskoj su Nenad i Rujana Bakić, koji su putem svoje udruge IRIM i web servisa Indiegogo prikupili potrebna sredstva za nabavu micro:bit pločica, uzbudljive i moderne nove tehnologije za razvoj inovativnosti i kreativnosti mladih. Svako dijete treba imati priliku razvijati vještine potrebne za život u 21. stoljeću. </a:t>
            </a:r>
            <a:endParaRPr lang="hr-HR" smtClean="0"/>
          </a:p>
        </p:txBody>
      </p:sp>
      <p:sp>
        <p:nvSpPr>
          <p:cNvPr id="93187"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718B7F-BEBB-4E60-9D3D-8B2E2A5B87A7}" type="datetime1">
              <a:rPr lang="hr-HR" smtClean="0"/>
              <a:pPr fontAlgn="base">
                <a:spcBef>
                  <a:spcPct val="0"/>
                </a:spcBef>
                <a:spcAft>
                  <a:spcPct val="0"/>
                </a:spcAft>
                <a:defRPr/>
              </a:pPr>
              <a:t>13.12.2017.</a:t>
            </a:fld>
            <a:endParaRPr lang="hr-HR" smtClean="0"/>
          </a:p>
        </p:txBody>
      </p:sp>
      <p:sp>
        <p:nvSpPr>
          <p:cNvPr id="9318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0BE12-6A27-4A0F-8AB0-B9B595F15348}" type="slidenum">
              <a:rPr lang="hr-HR" smtClean="0"/>
              <a:pPr fontAlgn="base">
                <a:spcBef>
                  <a:spcPct val="0"/>
                </a:spcBef>
                <a:spcAft>
                  <a:spcPct val="0"/>
                </a:spcAft>
                <a:defRPr/>
              </a:pPr>
              <a:t>11</a:t>
            </a:fld>
            <a:endParaRPr lang="hr-HR" smtClean="0"/>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hr-HR" b="1" dirty="0" smtClean="0"/>
              <a:t>Micro:bit u nastavi informatike!</a:t>
            </a:r>
            <a:br>
              <a:rPr lang="hr-HR" b="1" dirty="0" smtClean="0"/>
            </a:br>
            <a:endParaRPr lang="hr-HR" dirty="0"/>
          </a:p>
        </p:txBody>
      </p:sp>
      <p:pic>
        <p:nvPicPr>
          <p:cNvPr id="90118" name="Picture 2" descr="http://os-bukovac-zg.skole.hr/upload/os-bukovac-zg/album/225/thumb_img_151532.jpg"/>
          <p:cNvPicPr>
            <a:picLocks noChangeAspect="1" noChangeArrowheads="1"/>
          </p:cNvPicPr>
          <p:nvPr/>
        </p:nvPicPr>
        <p:blipFill>
          <a:blip r:embed="rId2"/>
          <a:srcRect/>
          <a:stretch>
            <a:fillRect/>
          </a:stretch>
        </p:blipFill>
        <p:spPr bwMode="auto">
          <a:xfrm>
            <a:off x="1071563" y="1357313"/>
            <a:ext cx="1333500" cy="885825"/>
          </a:xfrm>
          <a:prstGeom prst="rect">
            <a:avLst/>
          </a:prstGeom>
          <a:noFill/>
          <a:ln w="9525">
            <a:noFill/>
            <a:miter lim="800000"/>
            <a:headEnd/>
            <a:tailEnd/>
          </a:ln>
        </p:spPr>
      </p:pic>
      <p:pic>
        <p:nvPicPr>
          <p:cNvPr id="90119" name="Picture 4" descr="http://os-bukovac-zg.skole.hr/upload/os-bukovac-zg/album/225/thumb_img_151528.jpg"/>
          <p:cNvPicPr>
            <a:picLocks noChangeAspect="1" noChangeArrowheads="1"/>
          </p:cNvPicPr>
          <p:nvPr/>
        </p:nvPicPr>
        <p:blipFill>
          <a:blip r:embed="rId3"/>
          <a:srcRect/>
          <a:stretch>
            <a:fillRect/>
          </a:stretch>
        </p:blipFill>
        <p:spPr bwMode="auto">
          <a:xfrm>
            <a:off x="2786063" y="1357313"/>
            <a:ext cx="1333500" cy="885825"/>
          </a:xfrm>
          <a:prstGeom prst="rect">
            <a:avLst/>
          </a:prstGeom>
          <a:noFill/>
          <a:ln w="9525">
            <a:noFill/>
            <a:miter lim="800000"/>
            <a:headEnd/>
            <a:tailEnd/>
          </a:ln>
        </p:spPr>
      </p:pic>
      <p:pic>
        <p:nvPicPr>
          <p:cNvPr id="90120" name="Picture 6" descr="http://os-bukovac-zg.skole.hr/upload/os-bukovac-zg/album/225/thumb_img_151530.jpg"/>
          <p:cNvPicPr>
            <a:picLocks noChangeAspect="1" noChangeArrowheads="1"/>
          </p:cNvPicPr>
          <p:nvPr/>
        </p:nvPicPr>
        <p:blipFill>
          <a:blip r:embed="rId4"/>
          <a:srcRect/>
          <a:stretch>
            <a:fillRect/>
          </a:stretch>
        </p:blipFill>
        <p:spPr bwMode="auto">
          <a:xfrm>
            <a:off x="4357688" y="1357313"/>
            <a:ext cx="1333500" cy="885825"/>
          </a:xfrm>
          <a:prstGeom prst="rect">
            <a:avLst/>
          </a:prstGeom>
          <a:noFill/>
          <a:ln w="9525">
            <a:noFill/>
            <a:miter lim="800000"/>
            <a:headEnd/>
            <a:tailEnd/>
          </a:ln>
        </p:spPr>
      </p:pic>
      <p:pic>
        <p:nvPicPr>
          <p:cNvPr id="90121" name="Picture 8" descr="http://os-bukovac-zg.skole.hr/upload/os-bukovac-zg/album/225/thumb_img_151523.jpg"/>
          <p:cNvPicPr>
            <a:picLocks noChangeAspect="1" noChangeArrowheads="1"/>
          </p:cNvPicPr>
          <p:nvPr/>
        </p:nvPicPr>
        <p:blipFill>
          <a:blip r:embed="rId5"/>
          <a:srcRect/>
          <a:stretch>
            <a:fillRect/>
          </a:stretch>
        </p:blipFill>
        <p:spPr bwMode="auto">
          <a:xfrm>
            <a:off x="6000750" y="1357313"/>
            <a:ext cx="13335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36C30-089A-41E5-A894-924B47D8C5D7}" type="datetime1">
              <a:rPr lang="hr-HR" smtClean="0"/>
              <a:pPr fontAlgn="base">
                <a:spcBef>
                  <a:spcPct val="0"/>
                </a:spcBef>
                <a:spcAft>
                  <a:spcPct val="0"/>
                </a:spcAft>
                <a:defRPr/>
              </a:pPr>
              <a:t>13.12.2017.</a:t>
            </a:fld>
            <a:endParaRPr lang="hr-HR" smtClean="0"/>
          </a:p>
        </p:txBody>
      </p:sp>
      <p:sp>
        <p:nvSpPr>
          <p:cNvPr id="79875"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CABCA-117E-474B-B8C0-E39DCE81239B}" type="slidenum">
              <a:rPr lang="hr-HR" smtClean="0"/>
              <a:pPr fontAlgn="base">
                <a:spcBef>
                  <a:spcPct val="0"/>
                </a:spcBef>
                <a:spcAft>
                  <a:spcPct val="0"/>
                </a:spcAft>
                <a:defRPr/>
              </a:pPr>
              <a:t>12</a:t>
            </a:fld>
            <a:endParaRPr lang="hr-HR" smtClean="0"/>
          </a:p>
        </p:txBody>
      </p:sp>
      <p:sp>
        <p:nvSpPr>
          <p:cNvPr id="123908" name="Text Placeholder 3"/>
          <p:cNvSpPr>
            <a:spLocks noGrp="1"/>
          </p:cNvSpPr>
          <p:nvPr>
            <p:ph type="body" sz="half" idx="2"/>
          </p:nvPr>
        </p:nvSpPr>
        <p:spPr>
          <a:xfrm>
            <a:off x="914400" y="3581400"/>
            <a:ext cx="3352800" cy="1905000"/>
          </a:xfrm>
        </p:spPr>
        <p:txBody>
          <a:bodyPr/>
          <a:lstStyle/>
          <a:p>
            <a:pPr eaLnBrk="1" hangingPunct="1">
              <a:spcBef>
                <a:spcPct val="0"/>
              </a:spcBef>
            </a:pPr>
            <a:endParaRPr lang="hr-HR" smtClean="0"/>
          </a:p>
        </p:txBody>
      </p:sp>
      <p:sp>
        <p:nvSpPr>
          <p:cNvPr id="123909" name="Title 4"/>
          <p:cNvSpPr>
            <a:spLocks noGrp="1"/>
          </p:cNvSpPr>
          <p:nvPr>
            <p:ph type="title"/>
          </p:nvPr>
        </p:nvSpPr>
        <p:spPr>
          <a:xfrm>
            <a:off x="4284663" y="1341438"/>
            <a:ext cx="4679950" cy="1252537"/>
          </a:xfrm>
        </p:spPr>
        <p:txBody>
          <a:bodyPr/>
          <a:lstStyle/>
          <a:p>
            <a:pPr eaLnBrk="1" hangingPunct="1"/>
            <a:r>
              <a:rPr lang="hr-HR" b="1" smtClean="0"/>
              <a:t>OŠ Bukovac dio projekta „Pomoćnici kao potpora inkluzivnom obrazovanju“</a:t>
            </a:r>
          </a:p>
        </p:txBody>
      </p:sp>
      <p:pic>
        <p:nvPicPr>
          <p:cNvPr id="123910" name="Picture 2"/>
          <p:cNvPicPr>
            <a:picLocks noGrp="1" noChangeAspect="1" noChangeArrowheads="1"/>
          </p:cNvPicPr>
          <p:nvPr>
            <p:ph idx="1"/>
          </p:nvPr>
        </p:nvPicPr>
        <p:blipFill>
          <a:blip r:embed="rId2"/>
          <a:srcRect/>
          <a:stretch>
            <a:fillRect/>
          </a:stretch>
        </p:blipFill>
        <p:spPr>
          <a:xfrm>
            <a:off x="-31750" y="0"/>
            <a:ext cx="4284663" cy="2724150"/>
          </a:xfrm>
        </p:spPr>
      </p:pic>
      <p:pic>
        <p:nvPicPr>
          <p:cNvPr id="123911" name="Picture 3"/>
          <p:cNvPicPr>
            <a:picLocks noChangeAspect="1" noChangeArrowheads="1"/>
          </p:cNvPicPr>
          <p:nvPr/>
        </p:nvPicPr>
        <p:blipFill>
          <a:blip r:embed="rId3"/>
          <a:srcRect/>
          <a:stretch>
            <a:fillRect/>
          </a:stretch>
        </p:blipFill>
        <p:spPr bwMode="auto">
          <a:xfrm>
            <a:off x="0" y="2695575"/>
            <a:ext cx="9109075"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00063" y="714375"/>
            <a:ext cx="8229600" cy="1143000"/>
          </a:xfrm>
        </p:spPr>
        <p:txBody>
          <a:bodyPr rtlCol="0">
            <a:normAutofit fontScale="90000"/>
          </a:bodyPr>
          <a:lstStyle/>
          <a:p>
            <a:pPr eaLnBrk="1" fontAlgn="auto" hangingPunct="1">
              <a:spcAft>
                <a:spcPts val="0"/>
              </a:spcAft>
              <a:defRPr/>
            </a:pPr>
            <a:r>
              <a:rPr lang="hr-HR" b="1" dirty="0" smtClean="0"/>
              <a:t>Posjet osmaša gradu Vukovaru</a:t>
            </a:r>
            <a:br>
              <a:rPr lang="hr-HR" b="1" dirty="0" smtClean="0"/>
            </a:br>
            <a:endParaRPr lang="hr-HR" dirty="0"/>
          </a:p>
        </p:txBody>
      </p:sp>
      <p:sp>
        <p:nvSpPr>
          <p:cNvPr id="99331"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9146E-1492-4D43-9627-F2C1BDF19D37}" type="datetime1">
              <a:rPr lang="hr-HR" smtClean="0"/>
              <a:pPr fontAlgn="base">
                <a:spcBef>
                  <a:spcPct val="0"/>
                </a:spcBef>
                <a:spcAft>
                  <a:spcPct val="0"/>
                </a:spcAft>
                <a:defRPr/>
              </a:pPr>
              <a:t>13.12.2017.</a:t>
            </a:fld>
            <a:endParaRPr lang="hr-HR" smtClean="0"/>
          </a:p>
        </p:txBody>
      </p:sp>
      <p:sp>
        <p:nvSpPr>
          <p:cNvPr id="9933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A8A42-1ACE-4AA2-8238-5159B4A4712A}" type="slidenum">
              <a:rPr lang="hr-HR" smtClean="0"/>
              <a:pPr fontAlgn="base">
                <a:spcBef>
                  <a:spcPct val="0"/>
                </a:spcBef>
                <a:spcAft>
                  <a:spcPct val="0"/>
                </a:spcAft>
                <a:defRPr/>
              </a:pPr>
              <a:t>13</a:t>
            </a:fld>
            <a:endParaRPr lang="hr-HR" smtClean="0"/>
          </a:p>
        </p:txBody>
      </p:sp>
      <p:sp>
        <p:nvSpPr>
          <p:cNvPr id="97285" name="Rectangle 11"/>
          <p:cNvSpPr>
            <a:spLocks noChangeArrowheads="1"/>
          </p:cNvSpPr>
          <p:nvPr/>
        </p:nvSpPr>
        <p:spPr bwMode="auto">
          <a:xfrm>
            <a:off x="428625" y="2286000"/>
            <a:ext cx="8286750" cy="3416300"/>
          </a:xfrm>
          <a:prstGeom prst="rect">
            <a:avLst/>
          </a:prstGeom>
          <a:noFill/>
          <a:ln w="9525">
            <a:noFill/>
            <a:miter lim="800000"/>
            <a:headEnd/>
            <a:tailEnd/>
          </a:ln>
        </p:spPr>
        <p:txBody>
          <a:bodyPr>
            <a:spAutoFit/>
          </a:bodyPr>
          <a:lstStyle/>
          <a:p>
            <a:r>
              <a:rPr lang="hr-HR" b="1">
                <a:solidFill>
                  <a:srgbClr val="002060"/>
                </a:solidFill>
                <a:latin typeface="Candara" pitchFamily="34" charset="0"/>
              </a:rPr>
              <a:t>Učenici osmih razreda sudjelovali su u projektu "Posjet Vukovaru osmih razreda" tijekom 7. i 8. veljače 2017. Po prvi puta sudjelovali smo u ovom projektu koji je organiziran od Javne ustanove memorijalni centar Domovinskog rata Vukovar. Bilo je to dvodnevno druženje osmaša, ali i učenje o Domovinskom ratu i žrtvi koju su podnijeli stanovnici Vukovara. Učenici su upoznali kulturno – povijesni razvoj Vukovara kroz obilazak Muzeja Vučedolske kulture i Muzej grada Vukovara.  O Domovinskom ratu i položaju Vukovara tijekom 1991. godine učilo se kroz predavanja i posjet  memorijalnim lokalitetima te se živom riječi na autentičnoj lokaciji učenicima nastojalo približiti junačku povijest hrvatskog  naroda.</a:t>
            </a:r>
            <a:endParaRPr lang="hr-HR">
              <a:solidFill>
                <a:srgbClr val="002060"/>
              </a:solidFill>
              <a:latin typeface="Candara" pitchFamily="34" charset="0"/>
            </a:endParaRPr>
          </a:p>
          <a:p>
            <a:r>
              <a:rPr lang="hr-HR" b="1">
                <a:solidFill>
                  <a:srgbClr val="002060"/>
                </a:solidFill>
                <a:latin typeface="Candara" pitchFamily="34" charset="0"/>
              </a:rPr>
              <a:t>Na kraju su s još tri zagrebačke škole sudjelovali  u Školi mira i kvizu znanja. Našu  školu predstavljale su Dora Grbavec i Lana Barić te uz žestoko navijanje osvojile prvo mjesto.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endParaRPr lang="hr-HR" smtClean="0"/>
          </a:p>
        </p:txBody>
      </p:sp>
      <p:sp>
        <p:nvSpPr>
          <p:cNvPr id="98307" name="Date Placeholder 2"/>
          <p:cNvSpPr>
            <a:spLocks noGrp="1"/>
          </p:cNvSpPr>
          <p:nvPr>
            <p:ph type="dt" sz="quarter" idx="4294967295"/>
          </p:nvPr>
        </p:nvSpPr>
        <p:spPr bwMode="auto">
          <a:xfrm>
            <a:off x="5164138" y="6249988"/>
            <a:ext cx="3786187"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F8EE265-7B96-459F-B72A-64570C5D6609}" type="datetime1">
              <a:rPr lang="hr-HR" smtClean="0"/>
              <a:pPr fontAlgn="base">
                <a:spcBef>
                  <a:spcPct val="0"/>
                </a:spcBef>
                <a:spcAft>
                  <a:spcPct val="0"/>
                </a:spcAft>
                <a:defRPr/>
              </a:pPr>
              <a:t>13.12.2017.</a:t>
            </a:fld>
            <a:endParaRPr lang="hr-HR" smtClean="0"/>
          </a:p>
        </p:txBody>
      </p:sp>
      <p:sp>
        <p:nvSpPr>
          <p:cNvPr id="98308" name="Slide Number Placeholder 3"/>
          <p:cNvSpPr>
            <a:spLocks noGrp="1"/>
          </p:cNvSpPr>
          <p:nvPr>
            <p:ph type="sldNum" sz="quarter" idx="4294967295"/>
          </p:nvPr>
        </p:nvSpPr>
        <p:spPr bwMode="auto">
          <a:xfrm>
            <a:off x="3990975" y="6249988"/>
            <a:ext cx="116205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A997B4D-CD32-4284-9A2A-D8B1824CFA75}" type="slidenum">
              <a:rPr lang="hr-HR" smtClean="0"/>
              <a:pPr fontAlgn="base">
                <a:spcBef>
                  <a:spcPct val="0"/>
                </a:spcBef>
                <a:spcAft>
                  <a:spcPct val="0"/>
                </a:spcAft>
                <a:defRPr/>
              </a:pPr>
              <a:t>14</a:t>
            </a:fld>
            <a:endParaRPr lang="hr-HR" smtClean="0"/>
          </a:p>
        </p:txBody>
      </p:sp>
      <p:sp>
        <p:nvSpPr>
          <p:cNvPr id="98309" name="Content Placeholder 4"/>
          <p:cNvSpPr>
            <a:spLocks noGrp="1"/>
          </p:cNvSpPr>
          <p:nvPr>
            <p:ph sz="quarter" idx="13"/>
          </p:nvPr>
        </p:nvSpPr>
        <p:spPr>
          <a:xfrm>
            <a:off x="676275" y="2679700"/>
            <a:ext cx="3822700" cy="3446463"/>
          </a:xfrm>
        </p:spPr>
        <p:txBody>
          <a:bodyPr/>
          <a:lstStyle/>
          <a:p>
            <a:pPr eaLnBrk="1" hangingPunct="1"/>
            <a:endParaRPr lang="hr-HR" smtClean="0"/>
          </a:p>
        </p:txBody>
      </p:sp>
      <p:sp>
        <p:nvSpPr>
          <p:cNvPr id="98310" name="Content Placeholder 5"/>
          <p:cNvSpPr>
            <a:spLocks noGrp="1"/>
          </p:cNvSpPr>
          <p:nvPr>
            <p:ph sz="quarter" idx="14"/>
          </p:nvPr>
        </p:nvSpPr>
        <p:spPr>
          <a:xfrm>
            <a:off x="4645025" y="2679700"/>
            <a:ext cx="3822700" cy="3446463"/>
          </a:xfrm>
        </p:spPr>
        <p:txBody>
          <a:bodyPr/>
          <a:lstStyle/>
          <a:p>
            <a:pPr eaLnBrk="1" hangingPunct="1"/>
            <a:endParaRPr lang="hr-HR" smtClean="0"/>
          </a:p>
        </p:txBody>
      </p:sp>
      <p:pic>
        <p:nvPicPr>
          <p:cNvPr id="98311" name="Picture 2" descr="http://os-bukovac-zg.skole.hr/upload/os-bukovac-zg/images/newsimg/1929/Image/vukovar_mala.jpg"/>
          <p:cNvPicPr>
            <a:picLocks noChangeAspect="1" noChangeArrowheads="1"/>
          </p:cNvPicPr>
          <p:nvPr/>
        </p:nvPicPr>
        <p:blipFill>
          <a:blip r:embed="rId2"/>
          <a:srcRect/>
          <a:stretch>
            <a:fillRect/>
          </a:stretch>
        </p:blipFill>
        <p:spPr bwMode="auto">
          <a:xfrm>
            <a:off x="142875" y="0"/>
            <a:ext cx="9779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endParaRPr lang="hr-HR" smtClean="0"/>
          </a:p>
        </p:txBody>
      </p:sp>
      <p:sp>
        <p:nvSpPr>
          <p:cNvPr id="102403" name="Date Placeholder 2"/>
          <p:cNvSpPr>
            <a:spLocks noGrp="1"/>
          </p:cNvSpPr>
          <p:nvPr>
            <p:ph type="dt" sz="quarter" idx="4294967295"/>
          </p:nvPr>
        </p:nvSpPr>
        <p:spPr bwMode="auto">
          <a:xfrm>
            <a:off x="5164138" y="6249988"/>
            <a:ext cx="3786187"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5BE5EC80-0C9E-4C04-8370-00A200E3EF29}" type="datetime1">
              <a:rPr lang="hr-HR" smtClean="0"/>
              <a:pPr fontAlgn="base">
                <a:spcBef>
                  <a:spcPct val="0"/>
                </a:spcBef>
                <a:spcAft>
                  <a:spcPct val="0"/>
                </a:spcAft>
                <a:defRPr/>
              </a:pPr>
              <a:t>13.12.2017.</a:t>
            </a:fld>
            <a:endParaRPr lang="hr-HR" smtClean="0"/>
          </a:p>
        </p:txBody>
      </p:sp>
      <p:sp>
        <p:nvSpPr>
          <p:cNvPr id="102404" name="Slide Number Placeholder 3"/>
          <p:cNvSpPr>
            <a:spLocks noGrp="1"/>
          </p:cNvSpPr>
          <p:nvPr>
            <p:ph type="sldNum" sz="quarter" idx="4294967295"/>
          </p:nvPr>
        </p:nvSpPr>
        <p:spPr bwMode="auto">
          <a:xfrm>
            <a:off x="3990975" y="6249988"/>
            <a:ext cx="116205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2E64AAF-991D-454A-95E2-16FAD25B7D35}" type="slidenum">
              <a:rPr lang="hr-HR" smtClean="0"/>
              <a:pPr fontAlgn="base">
                <a:spcBef>
                  <a:spcPct val="0"/>
                </a:spcBef>
                <a:spcAft>
                  <a:spcPct val="0"/>
                </a:spcAft>
                <a:defRPr/>
              </a:pPr>
              <a:t>15</a:t>
            </a:fld>
            <a:endParaRPr lang="hr-HR" smtClean="0"/>
          </a:p>
        </p:txBody>
      </p:sp>
      <p:sp>
        <p:nvSpPr>
          <p:cNvPr id="132101" name="Content Placeholder 5"/>
          <p:cNvSpPr>
            <a:spLocks noGrp="1"/>
          </p:cNvSpPr>
          <p:nvPr>
            <p:ph sz="quarter" idx="14"/>
          </p:nvPr>
        </p:nvSpPr>
        <p:spPr>
          <a:xfrm>
            <a:off x="4645025" y="2679700"/>
            <a:ext cx="3822700" cy="3446463"/>
          </a:xfrm>
        </p:spPr>
        <p:txBody>
          <a:bodyPr/>
          <a:lstStyle/>
          <a:p>
            <a:pPr eaLnBrk="1" hangingPunct="1"/>
            <a:endParaRPr lang="hr-HR" smtClean="0"/>
          </a:p>
        </p:txBody>
      </p:sp>
      <p:pic>
        <p:nvPicPr>
          <p:cNvPr id="132102" name="Picture 2" descr="http://os-bukovac-zg.skole.hr/upload/os-bukovac-zg/images/static3/1523/File/Naslovnica%20%281%29.png"/>
          <p:cNvPicPr>
            <a:picLocks noGrp="1" noChangeAspect="1" noChangeArrowheads="1"/>
          </p:cNvPicPr>
          <p:nvPr>
            <p:ph sz="quarter" idx="13"/>
          </p:nvPr>
        </p:nvPicPr>
        <p:blipFill>
          <a:blip r:embed="rId2"/>
          <a:srcRect/>
          <a:stretch>
            <a:fillRect/>
          </a:stretch>
        </p:blipFill>
        <p:spPr>
          <a:xfrm>
            <a:off x="1143000" y="0"/>
            <a:ext cx="6572250" cy="68691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819150"/>
            <a:ext cx="8229600" cy="1252538"/>
          </a:xfrm>
        </p:spPr>
        <p:txBody>
          <a:bodyPr rtlCol="0">
            <a:normAutofit fontScale="90000"/>
          </a:bodyPr>
          <a:lstStyle/>
          <a:p>
            <a:pPr eaLnBrk="1" fontAlgn="auto" hangingPunct="1">
              <a:spcAft>
                <a:spcPts val="0"/>
              </a:spcAft>
              <a:defRPr/>
            </a:pPr>
            <a:r>
              <a:rPr lang="hr-HR" b="1" dirty="0" smtClean="0"/>
              <a:t>Veliki uspjeh naše učenice  generacije Dorje Blažić na prvenstvu Mediterana</a:t>
            </a:r>
            <a:br>
              <a:rPr lang="hr-HR" b="1" dirty="0" smtClean="0"/>
            </a:br>
            <a:endParaRPr lang="hr-HR" dirty="0"/>
          </a:p>
        </p:txBody>
      </p:sp>
      <p:sp>
        <p:nvSpPr>
          <p:cNvPr id="106499" name="Date Placeholder 2"/>
          <p:cNvSpPr>
            <a:spLocks noGrp="1"/>
          </p:cNvSpPr>
          <p:nvPr>
            <p:ph type="dt" sz="quarter" idx="4294967295"/>
          </p:nvPr>
        </p:nvSpPr>
        <p:spPr bwMode="auto">
          <a:xfrm>
            <a:off x="5164138" y="6249988"/>
            <a:ext cx="3786187"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D2EB4205-1553-4275-9B8F-B9F4F0D1A42B}" type="datetime1">
              <a:rPr lang="hr-HR" smtClean="0"/>
              <a:pPr fontAlgn="base">
                <a:spcBef>
                  <a:spcPct val="0"/>
                </a:spcBef>
                <a:spcAft>
                  <a:spcPct val="0"/>
                </a:spcAft>
                <a:defRPr/>
              </a:pPr>
              <a:t>13.12.2017.</a:t>
            </a:fld>
            <a:endParaRPr lang="hr-HR" smtClean="0"/>
          </a:p>
        </p:txBody>
      </p:sp>
      <p:sp>
        <p:nvSpPr>
          <p:cNvPr id="106500" name="Slide Number Placeholder 3"/>
          <p:cNvSpPr>
            <a:spLocks noGrp="1"/>
          </p:cNvSpPr>
          <p:nvPr>
            <p:ph type="sldNum" sz="quarter" idx="4294967295"/>
          </p:nvPr>
        </p:nvSpPr>
        <p:spPr bwMode="auto">
          <a:xfrm>
            <a:off x="3990975" y="6249988"/>
            <a:ext cx="116205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2548336-5FA1-43CC-8766-82534A4BE9CB}" type="slidenum">
              <a:rPr lang="hr-HR" smtClean="0"/>
              <a:pPr fontAlgn="base">
                <a:spcBef>
                  <a:spcPct val="0"/>
                </a:spcBef>
                <a:spcAft>
                  <a:spcPct val="0"/>
                </a:spcAft>
                <a:defRPr/>
              </a:pPr>
              <a:t>16</a:t>
            </a:fld>
            <a:endParaRPr lang="hr-HR" smtClean="0"/>
          </a:p>
        </p:txBody>
      </p:sp>
      <p:sp>
        <p:nvSpPr>
          <p:cNvPr id="5" name="Content Placeholder 4"/>
          <p:cNvSpPr>
            <a:spLocks noGrp="1"/>
          </p:cNvSpPr>
          <p:nvPr>
            <p:ph sz="quarter" idx="13"/>
          </p:nvPr>
        </p:nvSpPr>
        <p:spPr>
          <a:xfrm>
            <a:off x="676275" y="2679700"/>
            <a:ext cx="3822700" cy="3446463"/>
          </a:xfrm>
        </p:spPr>
        <p:txBody>
          <a:bodyPr rtlCol="0">
            <a:normAutofit fontScale="70000" lnSpcReduction="20000"/>
          </a:bodyPr>
          <a:lstStyle/>
          <a:p>
            <a:pPr marL="274320" indent="-274320" eaLnBrk="1" fontAlgn="auto" hangingPunct="1">
              <a:spcAft>
                <a:spcPts val="0"/>
              </a:spcAft>
              <a:defRPr/>
            </a:pPr>
            <a:r>
              <a:rPr lang="vi-VN" b="1" dirty="0" smtClean="0"/>
              <a:t>S prvenstva Mediterana, koje se od 27.-29. siječnja održavalo u Marseilleu u Francuskoj stigle su nam jako dobre vijesti. Naša učenica Dorja Blažić osvojila je srebrnu medalju u disciplini floret u kategoriji mlađih kadetkinja.</a:t>
            </a:r>
            <a:endParaRPr lang="vi-VN" dirty="0" smtClean="0"/>
          </a:p>
          <a:p>
            <a:pPr marL="274320" indent="-274320" eaLnBrk="1" fontAlgn="auto" hangingPunct="1">
              <a:spcAft>
                <a:spcPts val="0"/>
              </a:spcAft>
              <a:defRPr/>
            </a:pPr>
            <a:r>
              <a:rPr lang="vi-VN" b="1" dirty="0" smtClean="0"/>
              <a:t>Dorja je nastupala i u kategoriji kadetkinja gdje je osvojila 10.mjesto. Čestitamo našoj Dorji i želimo joj još puno uspjeha u budućnosti!</a:t>
            </a:r>
          </a:p>
          <a:p>
            <a:pPr marL="274320" indent="-274320" eaLnBrk="1" fontAlgn="auto" hangingPunct="1">
              <a:spcAft>
                <a:spcPts val="0"/>
              </a:spcAft>
              <a:defRPr/>
            </a:pPr>
            <a:endParaRPr lang="hr-HR" dirty="0"/>
          </a:p>
        </p:txBody>
      </p:sp>
      <p:sp>
        <p:nvSpPr>
          <p:cNvPr id="135174" name="Content Placeholder 5"/>
          <p:cNvSpPr>
            <a:spLocks noGrp="1"/>
          </p:cNvSpPr>
          <p:nvPr>
            <p:ph sz="quarter" idx="14"/>
          </p:nvPr>
        </p:nvSpPr>
        <p:spPr>
          <a:xfrm>
            <a:off x="4645025" y="2679700"/>
            <a:ext cx="3822700" cy="3446463"/>
          </a:xfrm>
        </p:spPr>
        <p:txBody>
          <a:bodyPr/>
          <a:lstStyle/>
          <a:p>
            <a:pPr eaLnBrk="1" hangingPunct="1"/>
            <a:endParaRPr lang="hr-HR" smtClean="0"/>
          </a:p>
        </p:txBody>
      </p:sp>
      <p:sp>
        <p:nvSpPr>
          <p:cNvPr id="135175" name="AutoShape 2" descr="Slikovni rezultat za DORJA BLA&amp;Zcaron;I&amp;Cacute;"/>
          <p:cNvSpPr>
            <a:spLocks noChangeAspect="1" noChangeArrowheads="1"/>
          </p:cNvSpPr>
          <p:nvPr/>
        </p:nvSpPr>
        <p:spPr bwMode="auto">
          <a:xfrm>
            <a:off x="155575" y="-411163"/>
            <a:ext cx="704850" cy="857251"/>
          </a:xfrm>
          <a:prstGeom prst="rect">
            <a:avLst/>
          </a:prstGeom>
          <a:noFill/>
          <a:ln w="9525">
            <a:noFill/>
            <a:miter lim="800000"/>
            <a:headEnd/>
            <a:tailEnd/>
          </a:ln>
        </p:spPr>
        <p:txBody>
          <a:bodyPr/>
          <a:lstStyle/>
          <a:p>
            <a:endParaRPr lang="hr-HR">
              <a:latin typeface="Candara" pitchFamily="34" charset="0"/>
            </a:endParaRPr>
          </a:p>
        </p:txBody>
      </p:sp>
      <p:sp>
        <p:nvSpPr>
          <p:cNvPr id="135176" name="AutoShape 4" descr="Slikovni rezultat za DORJA BLA&amp;Zcaron;I&amp;Cacute;"/>
          <p:cNvSpPr>
            <a:spLocks noChangeAspect="1" noChangeArrowheads="1"/>
          </p:cNvSpPr>
          <p:nvPr/>
        </p:nvSpPr>
        <p:spPr bwMode="auto">
          <a:xfrm>
            <a:off x="155575" y="-411163"/>
            <a:ext cx="704850" cy="857251"/>
          </a:xfrm>
          <a:prstGeom prst="rect">
            <a:avLst/>
          </a:prstGeom>
          <a:noFill/>
          <a:ln w="9525">
            <a:noFill/>
            <a:miter lim="800000"/>
            <a:headEnd/>
            <a:tailEnd/>
          </a:ln>
        </p:spPr>
        <p:txBody>
          <a:bodyPr/>
          <a:lstStyle/>
          <a:p>
            <a:endParaRPr lang="hr-HR">
              <a:latin typeface="Candara" pitchFamily="34" charset="0"/>
            </a:endParaRPr>
          </a:p>
        </p:txBody>
      </p:sp>
      <p:sp>
        <p:nvSpPr>
          <p:cNvPr id="135177" name="AutoShape 6" descr="Slikovni rezultat za DORJA BLA&amp;Zcaron;I&amp;Cacute;"/>
          <p:cNvSpPr>
            <a:spLocks noChangeAspect="1" noChangeArrowheads="1"/>
          </p:cNvSpPr>
          <p:nvPr/>
        </p:nvSpPr>
        <p:spPr bwMode="auto">
          <a:xfrm>
            <a:off x="155575" y="-411163"/>
            <a:ext cx="704850" cy="857251"/>
          </a:xfrm>
          <a:prstGeom prst="rect">
            <a:avLst/>
          </a:prstGeom>
          <a:noFill/>
          <a:ln w="9525">
            <a:noFill/>
            <a:miter lim="800000"/>
            <a:headEnd/>
            <a:tailEnd/>
          </a:ln>
        </p:spPr>
        <p:txBody>
          <a:bodyPr/>
          <a:lstStyle/>
          <a:p>
            <a:endParaRPr lang="hr-HR">
              <a:latin typeface="Candara" pitchFamily="34" charset="0"/>
            </a:endParaRPr>
          </a:p>
        </p:txBody>
      </p:sp>
      <p:pic>
        <p:nvPicPr>
          <p:cNvPr id="135178" name="Picture 8" descr="Slikovni rezultat za DORJA BLA&amp;Zcaron;I&amp;Cacute;"/>
          <p:cNvPicPr>
            <a:picLocks noChangeAspect="1" noChangeArrowheads="1"/>
          </p:cNvPicPr>
          <p:nvPr/>
        </p:nvPicPr>
        <p:blipFill>
          <a:blip r:embed="rId2"/>
          <a:srcRect/>
          <a:stretch>
            <a:fillRect/>
          </a:stretch>
        </p:blipFill>
        <p:spPr bwMode="auto">
          <a:xfrm>
            <a:off x="5000625" y="2071688"/>
            <a:ext cx="38100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17"/>
          <p:cNvSpPr>
            <a:spLocks noGrp="1"/>
          </p:cNvSpPr>
          <p:nvPr>
            <p:ph sz="quarter" idx="13"/>
          </p:nvPr>
        </p:nvSpPr>
        <p:spPr>
          <a:xfrm>
            <a:off x="676275" y="2679700"/>
            <a:ext cx="3822700" cy="3446463"/>
          </a:xfrm>
        </p:spPr>
        <p:txBody>
          <a:bodyPr/>
          <a:lstStyle/>
          <a:p>
            <a:endParaRPr lang="hr-HR" smtClean="0"/>
          </a:p>
        </p:txBody>
      </p:sp>
      <p:sp>
        <p:nvSpPr>
          <p:cNvPr id="145411" name="Content Placeholder 18"/>
          <p:cNvSpPr>
            <a:spLocks noGrp="1"/>
          </p:cNvSpPr>
          <p:nvPr>
            <p:ph sz="quarter" idx="14"/>
          </p:nvPr>
        </p:nvSpPr>
        <p:spPr>
          <a:xfrm>
            <a:off x="4645025" y="2679700"/>
            <a:ext cx="3822700" cy="3446463"/>
          </a:xfrm>
        </p:spPr>
        <p:txBody>
          <a:bodyPr/>
          <a:lstStyle/>
          <a:p>
            <a:endParaRPr lang="hr-HR" smtClean="0"/>
          </a:p>
        </p:txBody>
      </p:sp>
      <p:sp>
        <p:nvSpPr>
          <p:cNvPr id="5" name="Date Placeholder 4"/>
          <p:cNvSpPr>
            <a:spLocks noGrp="1"/>
          </p:cNvSpPr>
          <p:nvPr>
            <p:ph type="dt" sz="quarter" idx="4294967295"/>
          </p:nvPr>
        </p:nvSpPr>
        <p:spPr>
          <a:xfrm>
            <a:off x="5164138" y="6249988"/>
            <a:ext cx="3786187" cy="365125"/>
          </a:xfrm>
          <a:prstGeom prst="rect">
            <a:avLst/>
          </a:prstGeom>
        </p:spPr>
        <p:txBody>
          <a:bodyPr/>
          <a:lstStyle/>
          <a:p>
            <a:pPr>
              <a:defRPr/>
            </a:pPr>
            <a:fld id="{B7C31A8A-92B7-4E39-ABCC-CAD7100FDBBF}" type="datetime1">
              <a:rPr lang="hr-HR" smtClean="0"/>
              <a:pPr>
                <a:defRPr/>
              </a:pPr>
              <a:t>13.12.2017.</a:t>
            </a:fld>
            <a:endParaRPr lang="hr-HR"/>
          </a:p>
        </p:txBody>
      </p:sp>
      <p:sp>
        <p:nvSpPr>
          <p:cNvPr id="6" name="Slide Number Placeholder 5"/>
          <p:cNvSpPr>
            <a:spLocks noGrp="1"/>
          </p:cNvSpPr>
          <p:nvPr>
            <p:ph type="sldNum" sz="quarter" idx="4294967295"/>
          </p:nvPr>
        </p:nvSpPr>
        <p:spPr>
          <a:xfrm>
            <a:off x="3990975" y="6249988"/>
            <a:ext cx="1162050" cy="365125"/>
          </a:xfrm>
          <a:prstGeom prst="rect">
            <a:avLst/>
          </a:prstGeom>
        </p:spPr>
        <p:txBody>
          <a:bodyPr/>
          <a:lstStyle/>
          <a:p>
            <a:pPr>
              <a:defRPr/>
            </a:pPr>
            <a:fld id="{038373BC-154E-46C3-BBB4-ECC716C44D23}" type="slidenum">
              <a:rPr lang="hr-HR" smtClean="0"/>
              <a:pPr>
                <a:defRPr/>
              </a:pPr>
              <a:t>17</a:t>
            </a:fld>
            <a:endParaRPr lang="hr-HR"/>
          </a:p>
        </p:txBody>
      </p:sp>
      <p:sp>
        <p:nvSpPr>
          <p:cNvPr id="145414" name="AutoShape 4" descr="Prikaz fotografije u poruci"/>
          <p:cNvSpPr>
            <a:spLocks noChangeAspect="1" noChangeArrowheads="1"/>
          </p:cNvSpPr>
          <p:nvPr/>
        </p:nvSpPr>
        <p:spPr bwMode="auto">
          <a:xfrm>
            <a:off x="155575" y="-228600"/>
            <a:ext cx="476250" cy="476250"/>
          </a:xfrm>
          <a:prstGeom prst="rect">
            <a:avLst/>
          </a:prstGeom>
          <a:noFill/>
          <a:ln w="9525">
            <a:noFill/>
            <a:miter lim="800000"/>
            <a:headEnd/>
            <a:tailEnd/>
          </a:ln>
        </p:spPr>
        <p:txBody>
          <a:bodyPr/>
          <a:lstStyle/>
          <a:p>
            <a:endParaRPr lang="hr-HR"/>
          </a:p>
        </p:txBody>
      </p:sp>
      <p:sp>
        <p:nvSpPr>
          <p:cNvPr id="145415" name="AutoShape 6" descr="Prikaz fotografije u poruci"/>
          <p:cNvSpPr>
            <a:spLocks noChangeAspect="1" noChangeArrowheads="1"/>
          </p:cNvSpPr>
          <p:nvPr/>
        </p:nvSpPr>
        <p:spPr bwMode="auto">
          <a:xfrm>
            <a:off x="155575" y="-228600"/>
            <a:ext cx="476250" cy="476250"/>
          </a:xfrm>
          <a:prstGeom prst="rect">
            <a:avLst/>
          </a:prstGeom>
          <a:noFill/>
          <a:ln w="9525">
            <a:noFill/>
            <a:miter lim="800000"/>
            <a:headEnd/>
            <a:tailEnd/>
          </a:ln>
        </p:spPr>
        <p:txBody>
          <a:bodyPr/>
          <a:lstStyle/>
          <a:p>
            <a:endParaRPr lang="hr-HR"/>
          </a:p>
        </p:txBody>
      </p:sp>
      <p:sp>
        <p:nvSpPr>
          <p:cNvPr id="145416" name="AutoShape 8" descr="Prikaz fotografije u poruci"/>
          <p:cNvSpPr>
            <a:spLocks noChangeAspect="1" noChangeArrowheads="1"/>
          </p:cNvSpPr>
          <p:nvPr/>
        </p:nvSpPr>
        <p:spPr bwMode="auto">
          <a:xfrm>
            <a:off x="155575" y="-228600"/>
            <a:ext cx="476250" cy="476250"/>
          </a:xfrm>
          <a:prstGeom prst="rect">
            <a:avLst/>
          </a:prstGeom>
          <a:noFill/>
          <a:ln w="9525">
            <a:noFill/>
            <a:miter lim="800000"/>
            <a:headEnd/>
            <a:tailEnd/>
          </a:ln>
        </p:spPr>
        <p:txBody>
          <a:bodyPr/>
          <a:lstStyle/>
          <a:p>
            <a:endParaRPr lang="hr-HR"/>
          </a:p>
        </p:txBody>
      </p:sp>
      <p:sp>
        <p:nvSpPr>
          <p:cNvPr id="145417" name="AutoShape 10" descr="Prikaz fotografije u poruci"/>
          <p:cNvSpPr>
            <a:spLocks noChangeAspect="1" noChangeArrowheads="1"/>
          </p:cNvSpPr>
          <p:nvPr/>
        </p:nvSpPr>
        <p:spPr bwMode="auto">
          <a:xfrm>
            <a:off x="155575" y="-228600"/>
            <a:ext cx="476250" cy="476250"/>
          </a:xfrm>
          <a:prstGeom prst="rect">
            <a:avLst/>
          </a:prstGeom>
          <a:noFill/>
          <a:ln w="9525">
            <a:noFill/>
            <a:miter lim="800000"/>
            <a:headEnd/>
            <a:tailEnd/>
          </a:ln>
        </p:spPr>
        <p:txBody>
          <a:bodyPr/>
          <a:lstStyle/>
          <a:p>
            <a:endParaRPr lang="hr-HR"/>
          </a:p>
        </p:txBody>
      </p:sp>
      <p:sp>
        <p:nvSpPr>
          <p:cNvPr id="145418" name="AutoShape 12" descr="Prikaz fotografije u poruci"/>
          <p:cNvSpPr>
            <a:spLocks noGrp="1" noChangeAspect="1" noChangeArrowheads="1"/>
          </p:cNvSpPr>
          <p:nvPr>
            <p:ph type="title"/>
          </p:nvPr>
        </p:nvSpPr>
        <p:spPr/>
        <p:txBody>
          <a:bodyPr anchor="t"/>
          <a:lstStyle/>
          <a:p>
            <a:endParaRPr lang="hr-HR" smtClean="0"/>
          </a:p>
        </p:txBody>
      </p:sp>
      <p:pic>
        <p:nvPicPr>
          <p:cNvPr id="145419" name="Picture 21" descr="C:\Documents and Settings\Jadranka.ZAGREB-07D8EB42\Desktop\Nova slik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18</a:t>
            </a:fld>
            <a:endParaRPr lang="hr-HR"/>
          </a:p>
        </p:txBody>
      </p:sp>
      <p:pic>
        <p:nvPicPr>
          <p:cNvPr id="148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420888"/>
            <a:ext cx="624254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623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16832"/>
            <a:ext cx="8032976" cy="4752528"/>
          </a:xfrm>
        </p:spPr>
        <p:txBody>
          <a:bodyPr>
            <a:normAutofit fontScale="62500" lnSpcReduction="20000"/>
          </a:bodyPr>
          <a:lstStyle/>
          <a:p>
            <a:pPr>
              <a:lnSpc>
                <a:spcPct val="170000"/>
              </a:lnSpc>
            </a:pPr>
            <a:r>
              <a:rPr lang="vi-VN" b="1" dirty="0"/>
              <a:t>Godišnji plan i program rada donosi se na osnovi nastavnog plana i programa i školskog kurikuluma, a donosi ga Školski odbor do 30. rujna tekuće školske godine.</a:t>
            </a:r>
            <a:br>
              <a:rPr lang="vi-VN" b="1" dirty="0"/>
            </a:br>
            <a:r>
              <a:rPr lang="vi-VN" b="1" dirty="0"/>
              <a:t/>
            </a:r>
            <a:br>
              <a:rPr lang="vi-VN" b="1" dirty="0"/>
            </a:br>
            <a:r>
              <a:rPr lang="vi-VN" b="1" dirty="0"/>
              <a:t>Godišnjim planom i programom rada školske ustanove utvrđuje se mjesto, vrijeme, način i izvršitelji poslova, a sadrži u pravilu: podatke o uvjetima rada, podatke o izvršiteljima poslova, godišnji kalendar rada, podatke o dnevnoj i tjednoj organizaciji rada, tjedni i godišnji broj sati po razredima i oblicima odgojno-obrazovnog rada, planove rada ravnatelja, učitelja i stručnih suradnika, planove rada Školskog odbora i stručnih tijela, plan stručnog osposobljavanja i usavršavanja, u skladu s potrebama škole, podatke o ostalim aktivnostima u funkciji odgojno-obrazovnog rada i poslovanja školske ustanove</a:t>
            </a:r>
            <a:r>
              <a:rPr lang="vi-VN" dirty="0"/>
              <a:t>.</a:t>
            </a:r>
            <a:endParaRPr lang="hr-HR" dirty="0"/>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19</a:t>
            </a:fld>
            <a:endParaRPr lang="hr-HR"/>
          </a:p>
        </p:txBody>
      </p:sp>
    </p:spTree>
    <p:extLst>
      <p:ext uri="{BB962C8B-B14F-4D97-AF65-F5344CB8AC3E}">
        <p14:creationId xmlns:p14="http://schemas.microsoft.com/office/powerpoint/2010/main" val="143374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55576" y="1052736"/>
            <a:ext cx="7772400" cy="1780108"/>
          </a:xfrm>
        </p:spPr>
        <p:txBody>
          <a:bodyPr/>
          <a:lstStyle/>
          <a:p>
            <a:r>
              <a:rPr lang="hr-HR" b="1" dirty="0" smtClean="0"/>
              <a:t>IZVJEŠĆE O PROŠLOJ ŠKOLSKOJ GODINI </a:t>
            </a:r>
            <a:endParaRPr lang="hr-HR" b="1" dirty="0"/>
          </a:p>
        </p:txBody>
      </p:sp>
      <p:sp>
        <p:nvSpPr>
          <p:cNvPr id="7" name="Subtitle 6"/>
          <p:cNvSpPr>
            <a:spLocks noGrp="1"/>
          </p:cNvSpPr>
          <p:nvPr>
            <p:ph type="subTitle" idx="1"/>
          </p:nvPr>
        </p:nvSpPr>
        <p:spPr>
          <a:xfrm>
            <a:off x="1331640" y="3212976"/>
            <a:ext cx="6400800" cy="1961231"/>
          </a:xfrm>
        </p:spPr>
        <p:txBody>
          <a:bodyPr>
            <a:normAutofit/>
          </a:bodyPr>
          <a:lstStyle/>
          <a:p>
            <a:r>
              <a:rPr lang="hr-HR" sz="2800" b="1" dirty="0" smtClean="0"/>
              <a:t>PRIJEDLOG GODIŠNJEG PLANA I PROGRAMA RADA ŠKOLE I ŠKOLSKOG KURIKULUMA-SKRAĆENA VERZIJA</a:t>
            </a:r>
            <a:endParaRPr lang="hr-HR" sz="2800" b="1" dirty="0"/>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a:t>
            </a:fld>
            <a:endParaRPr lang="hr-HR"/>
          </a:p>
        </p:txBody>
      </p:sp>
    </p:spTree>
    <p:extLst>
      <p:ext uri="{BB962C8B-B14F-4D97-AF65-F5344CB8AC3E}">
        <p14:creationId xmlns:p14="http://schemas.microsoft.com/office/powerpoint/2010/main" val="117929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body" idx="4294967295"/>
          </p:nvPr>
        </p:nvSpPr>
        <p:spPr>
          <a:xfrm>
            <a:off x="457200" y="692150"/>
            <a:ext cx="8229600" cy="6165850"/>
          </a:xfrm>
        </p:spPr>
        <p:txBody>
          <a:bodyPr>
            <a:normAutofit fontScale="85000" lnSpcReduction="20000"/>
          </a:bodyPr>
          <a:lstStyle/>
          <a:p>
            <a:pPr algn="ctr">
              <a:lnSpc>
                <a:spcPct val="80000"/>
              </a:lnSpc>
              <a:buFont typeface="Arial" pitchFamily="34" charset="0"/>
              <a:buNone/>
            </a:pPr>
            <a:r>
              <a:rPr lang="hr-HR" altLang="x-none" sz="3200" b="1" dirty="0" smtClean="0">
                <a:solidFill>
                  <a:schemeClr val="bg1"/>
                </a:solidFill>
                <a:latin typeface="Arial" pitchFamily="34" charset="0"/>
              </a:rPr>
              <a:t>Članak 28.</a:t>
            </a:r>
          </a:p>
          <a:p>
            <a:pPr algn="ctr">
              <a:lnSpc>
                <a:spcPct val="80000"/>
              </a:lnSpc>
              <a:buFont typeface="Arial" pitchFamily="34" charset="0"/>
              <a:buNone/>
            </a:pPr>
            <a:endParaRPr lang="hr-HR" altLang="x-none" sz="2400" b="1" dirty="0" smtClean="0">
              <a:solidFill>
                <a:schemeClr val="tx2"/>
              </a:solidFill>
              <a:latin typeface="Arial" pitchFamily="34" charset="0"/>
            </a:endParaRPr>
          </a:p>
          <a:p>
            <a:pPr algn="ctr">
              <a:lnSpc>
                <a:spcPct val="80000"/>
              </a:lnSpc>
              <a:buFont typeface="Arial" pitchFamily="34" charset="0"/>
              <a:buNone/>
            </a:pPr>
            <a:endParaRPr lang="hr-HR" altLang="x-none" sz="1200" b="1" dirty="0" smtClean="0">
              <a:solidFill>
                <a:schemeClr val="tx2"/>
              </a:solidFill>
              <a:latin typeface="Arial" pitchFamily="34" charset="0"/>
            </a:endParaRPr>
          </a:p>
          <a:p>
            <a:pPr algn="ctr">
              <a:lnSpc>
                <a:spcPct val="80000"/>
              </a:lnSpc>
              <a:buFont typeface="Arial" pitchFamily="34" charset="0"/>
              <a:buNone/>
            </a:pPr>
            <a:endParaRPr lang="hr-HR" altLang="x-none" sz="1400" b="1" dirty="0" smtClean="0">
              <a:solidFill>
                <a:schemeClr val="tx2"/>
              </a:solidFill>
              <a:latin typeface="Arial" pitchFamily="34" charset="0"/>
            </a:endParaRPr>
          </a:p>
          <a:p>
            <a:pPr>
              <a:lnSpc>
                <a:spcPct val="150000"/>
              </a:lnSpc>
              <a:buFont typeface="Arial" pitchFamily="34" charset="0"/>
              <a:buNone/>
            </a:pPr>
            <a:r>
              <a:rPr lang="hr-HR" altLang="x-none" sz="2000" b="1" dirty="0" smtClean="0">
                <a:solidFill>
                  <a:schemeClr val="tx2"/>
                </a:solidFill>
                <a:latin typeface="Arial" pitchFamily="34" charset="0"/>
              </a:rPr>
              <a:t>(9</a:t>
            </a:r>
            <a:r>
              <a:rPr lang="hr-HR" altLang="x-none" dirty="0" smtClean="0">
                <a:solidFill>
                  <a:schemeClr val="tx2"/>
                </a:solidFill>
                <a:latin typeface="Arial" pitchFamily="34" charset="0"/>
              </a:rPr>
              <a:t>) </a:t>
            </a: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Godišnjim planom i programom rada školske ustanove utvrđuje se mjesto, vrijeme, način i izvršitelji poslova, a sadrži u pravilu:</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 podatke o uvjetima rada,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podatke o izvršiteljima poslova,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godišnji kalendar rada,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podatke o dnevnoj i tjednoj organizaciji rada,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tjedni i godišnji broj sati po razredima i oblicima odgojno-</a:t>
            </a: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obrazovnog rada,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planove rada ravnatelja, učitelja, odnosno nastavnika te </a:t>
            </a: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stručnih suradnika,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planove rada školskog, odnosno domskog odbora i stručnih </a:t>
            </a: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tijela,</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plan stručnog osposobljavanja i usavršavanja, u skladu s </a:t>
            </a: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potrebama škole,</a:t>
            </a:r>
            <a:b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podatke o ostalim aktivnostima u funkciji odgojno-</a:t>
            </a:r>
          </a:p>
          <a:p>
            <a:pPr>
              <a:lnSpc>
                <a:spcPct val="150000"/>
              </a:lnSpc>
              <a:buFont typeface="Arial" pitchFamily="34" charset="0"/>
              <a:buNone/>
            </a:pPr>
            <a:r>
              <a:rPr lang="hr-HR" altLang="x-none" sz="1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obrazovnog rada i poslovanja školske ustanove.</a:t>
            </a:r>
          </a:p>
          <a:p>
            <a:pPr>
              <a:lnSpc>
                <a:spcPct val="80000"/>
              </a:lnSpc>
            </a:pPr>
            <a:endParaRPr lang="hr-HR" altLang="x-none" sz="20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7403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20888"/>
            <a:ext cx="8280920" cy="3450696"/>
          </a:xfrm>
        </p:spPr>
        <p:txBody>
          <a:bodyPr>
            <a:normAutofit lnSpcReduction="10000"/>
          </a:bodyPr>
          <a:lstStyle/>
          <a:p>
            <a:pPr marL="0" indent="0">
              <a:buNone/>
            </a:pPr>
            <a:endParaRPr lang="hr-HR" dirty="0"/>
          </a:p>
          <a:p>
            <a:r>
              <a:rPr lang="hr-HR" dirty="0"/>
              <a:t>Unapređivanje kvalitete škole kao organizacije</a:t>
            </a:r>
          </a:p>
          <a:p>
            <a:r>
              <a:rPr lang="hr-HR" dirty="0"/>
              <a:t>Unapređivanje kvalitete nastave te učitelja kao profesionalaca</a:t>
            </a:r>
          </a:p>
          <a:p>
            <a:r>
              <a:rPr lang="hr-HR" dirty="0"/>
              <a:t>Unapređivanje postignuća učenika, razvoj kompetencija</a:t>
            </a:r>
          </a:p>
          <a:p>
            <a:r>
              <a:rPr lang="hr-HR" b="1" dirty="0"/>
              <a:t>Rad na suzbijanju vršnjačkog nasilja u školi</a:t>
            </a:r>
            <a:endParaRPr lang="hr-HR" dirty="0"/>
          </a:p>
          <a:p>
            <a:r>
              <a:rPr lang="hr-HR" b="1" dirty="0"/>
              <a:t>Razvoj humanih vrednota</a:t>
            </a:r>
            <a:endParaRPr lang="hr-HR" dirty="0"/>
          </a:p>
          <a:p>
            <a:r>
              <a:rPr lang="hr-HR" b="1" dirty="0"/>
              <a:t>E-škola</a:t>
            </a:r>
            <a:endParaRPr lang="hr-HR" dirty="0"/>
          </a:p>
          <a:p>
            <a:endParaRPr lang="hr-HR" dirty="0"/>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21</a:t>
            </a:fld>
            <a:endParaRPr lang="hr-HR"/>
          </a:p>
        </p:txBody>
      </p:sp>
      <p:sp>
        <p:nvSpPr>
          <p:cNvPr id="5" name="Title 4"/>
          <p:cNvSpPr>
            <a:spLocks noGrp="1"/>
          </p:cNvSpPr>
          <p:nvPr>
            <p:ph type="title"/>
          </p:nvPr>
        </p:nvSpPr>
        <p:spPr/>
        <p:txBody>
          <a:bodyPr/>
          <a:lstStyle/>
          <a:p>
            <a:r>
              <a:rPr lang="hr-HR" b="1" dirty="0"/>
              <a:t>OPĆI CILJ ŠKOLE :</a:t>
            </a:r>
            <a:endParaRPr lang="hr-HR" dirty="0"/>
          </a:p>
        </p:txBody>
      </p:sp>
    </p:spTree>
    <p:extLst>
      <p:ext uri="{BB962C8B-B14F-4D97-AF65-F5344CB8AC3E}">
        <p14:creationId xmlns:p14="http://schemas.microsoft.com/office/powerpoint/2010/main" val="369449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348880"/>
            <a:ext cx="7408333" cy="4320480"/>
          </a:xfrm>
        </p:spPr>
        <p:txBody>
          <a:bodyPr>
            <a:normAutofit fontScale="85000" lnSpcReduction="20000"/>
          </a:bodyPr>
          <a:lstStyle/>
          <a:p>
            <a:r>
              <a:rPr lang="hr-HR" b="1" dirty="0" smtClean="0"/>
              <a:t>Cilj </a:t>
            </a:r>
            <a:r>
              <a:rPr lang="hr-HR" b="1" dirty="0"/>
              <a:t>je i zadatak školskog kurikuluma omogućiti stjecanje široke razine općeg odgoja i obrazovanja, stjecanje temeljnih znanja potrebnih čovjeku za život i mogućnost daljnjeg školovanja. </a:t>
            </a:r>
            <a:endParaRPr lang="hr-HR" b="1" dirty="0" smtClean="0"/>
          </a:p>
          <a:p>
            <a:pPr marL="0" indent="0">
              <a:buNone/>
            </a:pPr>
            <a:endParaRPr lang="hr-HR" b="1" dirty="0" smtClean="0"/>
          </a:p>
          <a:p>
            <a:r>
              <a:rPr lang="hr-HR" b="1" dirty="0" smtClean="0"/>
              <a:t>Opće </a:t>
            </a:r>
            <a:r>
              <a:rPr lang="hr-HR" b="1" dirty="0"/>
              <a:t>obrazovanje podrazumijeva primjenu najdjelotvornijih načina poučavanja odgojno-obrazovnim sadržajima koji su temelj za razvijanje intelektualnih, društvenih, estetskih, stvaralačkih, moralnih, tjelesnih i drugih sposobnosti, te razvijanje praktičnih vještina i odlika osobnosti. </a:t>
            </a:r>
            <a:endParaRPr lang="hr-HR" b="1" dirty="0" smtClean="0"/>
          </a:p>
          <a:p>
            <a:pPr marL="0" indent="0">
              <a:buNone/>
            </a:pPr>
            <a:endParaRPr lang="hr-HR" b="1" dirty="0" smtClean="0"/>
          </a:p>
          <a:p>
            <a:r>
              <a:rPr lang="hr-HR" b="1" dirty="0" smtClean="0"/>
              <a:t>Potrebno </a:t>
            </a:r>
            <a:r>
              <a:rPr lang="hr-HR" b="1" dirty="0"/>
              <a:t>je stvoriti novu kulturu ponašanja koja će pridonijeti razvoju aktivnih i odgovornih pojedinaca, otvorenih za promjene, motiviranih i osposobljenih za cjeloživotno učenje. </a:t>
            </a:r>
            <a:endParaRPr lang="hr-HR" b="1" dirty="0" smtClean="0"/>
          </a:p>
          <a:p>
            <a:endParaRPr lang="hr-HR" dirty="0"/>
          </a:p>
          <a:p>
            <a:r>
              <a:rPr lang="hr-HR" dirty="0"/>
              <a:t> </a:t>
            </a:r>
          </a:p>
          <a:p>
            <a:endParaRPr lang="hr-HR" dirty="0"/>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22</a:t>
            </a:fld>
            <a:endParaRPr lang="hr-HR"/>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252028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73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32856"/>
            <a:ext cx="8034116" cy="4582292"/>
          </a:xfrm>
        </p:spPr>
        <p:txBody>
          <a:bodyPr>
            <a:normAutofit fontScale="40000" lnSpcReduction="20000"/>
          </a:bodyPr>
          <a:lstStyle/>
          <a:p>
            <a:pPr>
              <a:lnSpc>
                <a:spcPct val="170000"/>
              </a:lnSpc>
            </a:pPr>
            <a:r>
              <a:rPr lang="vi-VN" sz="3400" b="1" dirty="0" smtClean="0"/>
              <a:t>osigurati </a:t>
            </a:r>
            <a:r>
              <a:rPr lang="vi-VN" sz="3400" b="1" dirty="0"/>
              <a:t>sustavan način učenja o svijetu, prirodi, društvu, ljudskim dostignućima, o drugima i sebi te zadovoljiti specifične pojedinačne interese učenika.</a:t>
            </a:r>
          </a:p>
          <a:p>
            <a:pPr>
              <a:lnSpc>
                <a:spcPct val="170000"/>
              </a:lnSpc>
            </a:pPr>
            <a:r>
              <a:rPr lang="vi-VN" sz="3400" b="1" dirty="0"/>
              <a:t>poticati i kontinuirano unapređivati intelektualni, tjelesni, estetski, društveni, moralni, i duhovni razvoj učenika u skladu s njihovim sklonostima i sposobnostima.</a:t>
            </a:r>
          </a:p>
          <a:p>
            <a:pPr>
              <a:lnSpc>
                <a:spcPct val="170000"/>
              </a:lnSpc>
            </a:pPr>
            <a:r>
              <a:rPr lang="vi-VN" sz="3400" b="1" dirty="0"/>
              <a:t>stvoriti mogućnost da svako dijete uči i bude uspješno</a:t>
            </a:r>
          </a:p>
          <a:p>
            <a:pPr>
              <a:lnSpc>
                <a:spcPct val="170000"/>
              </a:lnSpc>
            </a:pPr>
            <a:r>
              <a:rPr lang="vi-VN" sz="3400" b="1" dirty="0"/>
              <a:t>osposobiti učenike za samostalno učenje, naučiti ih kako učiti i pomoći im u učenju</a:t>
            </a:r>
          </a:p>
          <a:p>
            <a:pPr>
              <a:lnSpc>
                <a:spcPct val="170000"/>
              </a:lnSpc>
            </a:pPr>
            <a:r>
              <a:rPr lang="vi-VN" sz="3400" b="1" dirty="0"/>
              <a:t>pripremiti učenike za mogućnosti, izazove, iskušenja koje ih čekaju u životu</a:t>
            </a:r>
          </a:p>
          <a:p>
            <a:pPr>
              <a:lnSpc>
                <a:spcPct val="170000"/>
              </a:lnSpc>
            </a:pPr>
            <a:r>
              <a:rPr lang="vi-VN" sz="3400" b="1" dirty="0"/>
              <a:t>poučiti učenike vrijednostima dostojnih čovjeka, ljudskim pravima i pravima djece</a:t>
            </a:r>
          </a:p>
          <a:p>
            <a:pPr>
              <a:lnSpc>
                <a:spcPct val="170000"/>
              </a:lnSpc>
            </a:pPr>
            <a:r>
              <a:rPr lang="vi-VN" sz="3400" b="1" dirty="0"/>
              <a:t>upoznati učenike sa sadržajima i načelima zdravog življenja</a:t>
            </a:r>
          </a:p>
          <a:p>
            <a:pPr>
              <a:lnSpc>
                <a:spcPct val="170000"/>
              </a:lnSpc>
            </a:pPr>
            <a:r>
              <a:rPr lang="vi-VN" sz="3400" b="1" dirty="0"/>
              <a:t>poučiti učenike načelima poštivanja različitosti i interkulturalnog razumijevanja</a:t>
            </a:r>
          </a:p>
          <a:p>
            <a:pPr>
              <a:lnSpc>
                <a:spcPct val="170000"/>
              </a:lnSpc>
            </a:pPr>
            <a:r>
              <a:rPr lang="vi-VN" sz="3400" b="1" dirty="0"/>
              <a:t>odgojiti učenike za moralno rasuđivanje te slobodu mišljenja, svijesti i savjesti.</a:t>
            </a:r>
          </a:p>
          <a:p>
            <a:pPr>
              <a:lnSpc>
                <a:spcPct val="170000"/>
              </a:lnSpc>
            </a:pPr>
            <a:endParaRPr lang="hr-HR" dirty="0"/>
          </a:p>
        </p:txBody>
      </p:sp>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23</a:t>
            </a:fld>
            <a:endParaRPr lang="hr-HR"/>
          </a:p>
        </p:txBody>
      </p:sp>
      <p:sp>
        <p:nvSpPr>
          <p:cNvPr id="5" name="Title 4"/>
          <p:cNvSpPr>
            <a:spLocks noGrp="1"/>
          </p:cNvSpPr>
          <p:nvPr>
            <p:ph type="title"/>
          </p:nvPr>
        </p:nvSpPr>
        <p:spPr/>
        <p:txBody>
          <a:bodyPr>
            <a:normAutofit fontScale="90000"/>
          </a:bodyPr>
          <a:lstStyle/>
          <a:p>
            <a:r>
              <a:rPr lang="vi-VN" dirty="0"/>
              <a:t>Cilj je školskog kurikuluma:</a:t>
            </a:r>
            <a:br>
              <a:rPr lang="vi-VN" dirty="0"/>
            </a:br>
            <a:endParaRPr lang="hr-HR" dirty="0"/>
          </a:p>
        </p:txBody>
      </p:sp>
    </p:spTree>
    <p:extLst>
      <p:ext uri="{BB962C8B-B14F-4D97-AF65-F5344CB8AC3E}">
        <p14:creationId xmlns:p14="http://schemas.microsoft.com/office/powerpoint/2010/main" val="3618530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24</a:t>
            </a:fld>
            <a:endParaRPr lang="hr-HR"/>
          </a:p>
        </p:txBody>
      </p:sp>
      <p:sp>
        <p:nvSpPr>
          <p:cNvPr id="5" name="Title 4"/>
          <p:cNvSpPr>
            <a:spLocks noGrp="1"/>
          </p:cNvSpPr>
          <p:nvPr>
            <p:ph type="title"/>
          </p:nvPr>
        </p:nvSpPr>
        <p:spPr>
          <a:xfrm>
            <a:off x="323528" y="520088"/>
            <a:ext cx="8229600" cy="1252728"/>
          </a:xfrm>
        </p:spPr>
        <p:txBody>
          <a:bodyPr>
            <a:noAutofit/>
          </a:bodyPr>
          <a:lstStyle/>
          <a:p>
            <a:r>
              <a:rPr lang="hr-HR" sz="2800" b="1" dirty="0"/>
              <a:t>ŠKOLSKI KURIKULUM OSNOVNE ŠKOLE BUKOVAC</a:t>
            </a:r>
            <a:r>
              <a:rPr lang="hr-HR" sz="2800" dirty="0"/>
              <a:t/>
            </a:r>
            <a:br>
              <a:rPr lang="hr-HR" sz="2800" dirty="0"/>
            </a:br>
            <a:r>
              <a:rPr lang="hr-HR" sz="2800" b="1" dirty="0"/>
              <a:t>ZA ŠKOLSKU GODINU </a:t>
            </a:r>
            <a:r>
              <a:rPr lang="hr-HR" sz="2800" b="1" dirty="0" smtClean="0"/>
              <a:t>2017./18.</a:t>
            </a:r>
            <a:r>
              <a:rPr lang="hr-HR" sz="2800" dirty="0"/>
              <a:t/>
            </a:r>
            <a:br>
              <a:rPr lang="hr-HR" sz="2800" dirty="0"/>
            </a:br>
            <a:endParaRPr lang="hr-HR" sz="2800" dirty="0"/>
          </a:p>
        </p:txBody>
      </p:sp>
      <p:pic>
        <p:nvPicPr>
          <p:cNvPr id="159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5117" y="2674938"/>
            <a:ext cx="526170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160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11996277"/>
              </p:ext>
            </p:extLst>
          </p:nvPr>
        </p:nvGraphicFramePr>
        <p:xfrm>
          <a:off x="179512" y="214290"/>
          <a:ext cx="8643998"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19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hr-HR" dirty="0"/>
          </a:p>
        </p:txBody>
      </p:sp>
      <p:graphicFrame>
        <p:nvGraphicFramePr>
          <p:cNvPr id="8" name="Object 7"/>
          <p:cNvGraphicFramePr>
            <a:graphicFrameLocks noChangeAspect="1"/>
          </p:cNvGraphicFramePr>
          <p:nvPr>
            <p:extLst>
              <p:ext uri="{D42A27DB-BD31-4B8C-83A1-F6EECF244321}">
                <p14:modId xmlns:p14="http://schemas.microsoft.com/office/powerpoint/2010/main" val="2691147947"/>
              </p:ext>
            </p:extLst>
          </p:nvPr>
        </p:nvGraphicFramePr>
        <p:xfrm>
          <a:off x="56470" y="0"/>
          <a:ext cx="9087530" cy="6957392"/>
        </p:xfrm>
        <a:graphic>
          <a:graphicData uri="http://schemas.openxmlformats.org/presentationml/2006/ole">
            <mc:AlternateContent xmlns:mc="http://schemas.openxmlformats.org/markup-compatibility/2006">
              <mc:Choice xmlns:v="urn:schemas-microsoft-com:vml" Requires="v">
                <p:oleObj spid="_x0000_s162824" name="Worksheet" r:id="rId5" imgW="12172849" imgH="10629803" progId="Excel.Sheet.8">
                  <p:embed/>
                </p:oleObj>
              </mc:Choice>
              <mc:Fallback>
                <p:oleObj name="Worksheet" r:id="rId5" imgW="12172849" imgH="10629803" progId="Excel.Sheet.8">
                  <p:embed/>
                  <p:pic>
                    <p:nvPicPr>
                      <p:cNvPr id="0" name=""/>
                      <p:cNvPicPr/>
                      <p:nvPr/>
                    </p:nvPicPr>
                    <p:blipFill>
                      <a:blip r:embed="rId6"/>
                      <a:stretch>
                        <a:fillRect/>
                      </a:stretch>
                    </p:blipFill>
                    <p:spPr>
                      <a:xfrm>
                        <a:off x="56470" y="0"/>
                        <a:ext cx="9087530" cy="6957392"/>
                      </a:xfrm>
                      <a:prstGeom prst="rect">
                        <a:avLst/>
                      </a:prstGeom>
                    </p:spPr>
                  </p:pic>
                </p:oleObj>
              </mc:Fallback>
            </mc:AlternateContent>
          </a:graphicData>
        </a:graphic>
      </p:graphicFrame>
    </p:spTree>
    <p:extLst>
      <p:ext uri="{BB962C8B-B14F-4D97-AF65-F5344CB8AC3E}">
        <p14:creationId xmlns:p14="http://schemas.microsoft.com/office/powerpoint/2010/main" val="2012570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Slide Number Placeholder 2"/>
          <p:cNvSpPr>
            <a:spLocks noGrp="1"/>
          </p:cNvSpPr>
          <p:nvPr>
            <p:ph type="sldNum" sz="quarter" idx="12"/>
          </p:nvPr>
        </p:nvSpPr>
        <p:spPr/>
        <p:txBody>
          <a:bodyPr/>
          <a:lstStyle/>
          <a:p>
            <a:fld id="{A86D3EB4-B2AE-4D9C-8D24-5E0F39EE30E9}" type="slidenum">
              <a:rPr lang="hr-HR" smtClean="0"/>
              <a:pPr/>
              <a:t>27</a:t>
            </a:fld>
            <a:endParaRPr lang="hr-HR"/>
          </a:p>
        </p:txBody>
      </p:sp>
      <p:sp>
        <p:nvSpPr>
          <p:cNvPr id="4" name="Title 3"/>
          <p:cNvSpPr>
            <a:spLocks noGrp="1"/>
          </p:cNvSpPr>
          <p:nvPr>
            <p:ph type="title"/>
          </p:nvPr>
        </p:nvSpPr>
        <p:spPr/>
        <p:txBody>
          <a:bodyPr/>
          <a:lstStyle/>
          <a:p>
            <a:r>
              <a:rPr lang="hr-HR" dirty="0" smtClean="0"/>
              <a:t>POPIS RAZREDNIKA I ZAMJENIKA</a:t>
            </a:r>
            <a:endParaRPr lang="hr-HR" dirty="0"/>
          </a:p>
        </p:txBody>
      </p:sp>
      <p:pic>
        <p:nvPicPr>
          <p:cNvPr id="16589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340768"/>
            <a:ext cx="347584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5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5305972"/>
              </p:ext>
            </p:extLst>
          </p:nvPr>
        </p:nvGraphicFramePr>
        <p:xfrm>
          <a:off x="395536" y="2492896"/>
          <a:ext cx="8352926" cy="3744416"/>
        </p:xfrm>
        <a:graphic>
          <a:graphicData uri="http://schemas.openxmlformats.org/drawingml/2006/table">
            <a:tbl>
              <a:tblPr firstRow="1" firstCol="1" lastRow="1" lastCol="1" bandRow="1" bandCol="1">
                <a:tableStyleId>{5C22544A-7EE6-4342-B048-85BDC9FD1C3A}</a:tableStyleId>
              </a:tblPr>
              <a:tblGrid>
                <a:gridCol w="2733080"/>
                <a:gridCol w="588046"/>
                <a:gridCol w="593057"/>
                <a:gridCol w="593057"/>
                <a:gridCol w="589717"/>
                <a:gridCol w="584704"/>
                <a:gridCol w="594728"/>
                <a:gridCol w="679928"/>
                <a:gridCol w="679928"/>
                <a:gridCol w="716681"/>
              </a:tblGrid>
              <a:tr h="877042">
                <a:tc rowSpan="2">
                  <a:txBody>
                    <a:bodyPr/>
                    <a:lstStyle/>
                    <a:p>
                      <a:pPr algn="ctr">
                        <a:lnSpc>
                          <a:spcPct val="115000"/>
                        </a:lnSpc>
                        <a:spcAft>
                          <a:spcPts val="0"/>
                        </a:spcAft>
                        <a:tabLst>
                          <a:tab pos="1943100" algn="l"/>
                          <a:tab pos="2971800" algn="l"/>
                          <a:tab pos="4914900" algn="l"/>
                        </a:tabLst>
                      </a:pPr>
                      <a:r>
                        <a:rPr lang="hr-HR" sz="1200">
                          <a:effectLst/>
                        </a:rPr>
                        <a:t>Rješenjem određen oblik rada</a:t>
                      </a:r>
                      <a:endParaRPr lang="hr-HR" sz="1200">
                        <a:effectLst/>
                        <a:latin typeface="Times New Roman"/>
                        <a:ea typeface="Times New Roman"/>
                      </a:endParaRPr>
                    </a:p>
                  </a:txBody>
                  <a:tcPr marL="68580" marR="68580" marT="0" marB="0" anchor="ctr"/>
                </a:tc>
                <a:tc gridSpan="8">
                  <a:txBody>
                    <a:bodyPr/>
                    <a:lstStyle/>
                    <a:p>
                      <a:pPr>
                        <a:lnSpc>
                          <a:spcPct val="115000"/>
                        </a:lnSpc>
                        <a:spcAft>
                          <a:spcPts val="0"/>
                        </a:spcAft>
                      </a:pPr>
                      <a:r>
                        <a:rPr lang="hr-HR" sz="1200">
                          <a:effectLst/>
                        </a:rPr>
                        <a:t>Broj učenika s primjerenim oblikom školovanja po razredima</a:t>
                      </a:r>
                    </a:p>
                    <a:p>
                      <a:pPr algn="ct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nchor="ct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rowSpan="2">
                  <a:txBody>
                    <a:bodyPr/>
                    <a:lstStyle/>
                    <a:p>
                      <a:pPr>
                        <a:lnSpc>
                          <a:spcPct val="115000"/>
                        </a:lnSpc>
                        <a:spcAft>
                          <a:spcPts val="0"/>
                        </a:spcAft>
                        <a:tabLst>
                          <a:tab pos="1943100" algn="l"/>
                          <a:tab pos="2971800" algn="l"/>
                          <a:tab pos="4914900" algn="l"/>
                        </a:tabLst>
                      </a:pPr>
                      <a:r>
                        <a:rPr lang="hr-HR" sz="1200">
                          <a:effectLst/>
                        </a:rPr>
                        <a:t>Ukupno</a:t>
                      </a:r>
                      <a:endParaRPr lang="hr-HR" sz="1200">
                        <a:effectLst/>
                        <a:latin typeface="Times New Roman"/>
                        <a:ea typeface="Times New Roman"/>
                      </a:endParaRPr>
                    </a:p>
                  </a:txBody>
                  <a:tcPr marL="68580" marR="68580" marT="0" marB="0" anchor="ctr"/>
                </a:tc>
              </a:tr>
              <a:tr h="424235">
                <a:tc vMerge="1">
                  <a:txBody>
                    <a:bodyPr/>
                    <a:lstStyle/>
                    <a:p>
                      <a:endParaRPr lang="hr-HR"/>
                    </a:p>
                  </a:txBody>
                  <a:tcPr/>
                </a:tc>
                <a:tc>
                  <a:txBody>
                    <a:bodyPr/>
                    <a:lstStyle/>
                    <a:p>
                      <a:pPr algn="ctr">
                        <a:lnSpc>
                          <a:spcPct val="115000"/>
                        </a:lnSpc>
                        <a:spcAft>
                          <a:spcPts val="0"/>
                        </a:spcAft>
                        <a:tabLst>
                          <a:tab pos="1943100" algn="l"/>
                          <a:tab pos="2971800" algn="l"/>
                          <a:tab pos="4914900" algn="l"/>
                        </a:tabLst>
                      </a:pPr>
                      <a:r>
                        <a:rPr lang="hr-HR" sz="1200">
                          <a:effectLst/>
                        </a:rPr>
                        <a:t>I.</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II.</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III.</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IV.</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V.</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VI.</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VII.</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VIII.</a:t>
                      </a:r>
                      <a:endParaRPr lang="hr-HR" sz="1200">
                        <a:effectLst/>
                        <a:latin typeface="Times New Roman"/>
                        <a:ea typeface="Times New Roman"/>
                      </a:endParaRPr>
                    </a:p>
                  </a:txBody>
                  <a:tcPr marL="68580" marR="68580" marT="0" marB="0" anchor="ctr"/>
                </a:tc>
                <a:tc vMerge="1">
                  <a:txBody>
                    <a:bodyPr/>
                    <a:lstStyle/>
                    <a:p>
                      <a:endParaRPr lang="hr-HR"/>
                    </a:p>
                  </a:txBody>
                  <a:tcPr/>
                </a:tc>
              </a:tr>
              <a:tr h="877042">
                <a:tc>
                  <a:txBody>
                    <a:bodyPr/>
                    <a:lstStyle/>
                    <a:p>
                      <a:pPr>
                        <a:lnSpc>
                          <a:spcPct val="115000"/>
                        </a:lnSpc>
                        <a:spcAft>
                          <a:spcPts val="0"/>
                        </a:spcAft>
                        <a:tabLst>
                          <a:tab pos="1943100" algn="l"/>
                          <a:tab pos="2971800" algn="l"/>
                          <a:tab pos="4914900" algn="l"/>
                        </a:tabLst>
                      </a:pPr>
                      <a:r>
                        <a:rPr lang="hr-HR" sz="1200">
                          <a:effectLst/>
                        </a:rPr>
                        <a:t>Redoviti program uz individualizirane postupke</a:t>
                      </a:r>
                      <a:endParaRPr lang="hr-HR" sz="1200">
                        <a:effectLst/>
                        <a:latin typeface="Times New Roman"/>
                        <a:ea typeface="Times New Roman"/>
                      </a:endParaRPr>
                    </a:p>
                  </a:txBody>
                  <a:tcPr marL="68580" marR="68580" marT="0" marB="0" anchor="ctr"/>
                </a:tc>
                <a:tc>
                  <a:txBody>
                    <a:bodyPr/>
                    <a:lstStyle/>
                    <a:p>
                      <a:pP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tc>
                <a:tc>
                  <a:txBody>
                    <a:bodyPr/>
                    <a:lstStyle/>
                    <a:p>
                      <a:pPr>
                        <a:lnSpc>
                          <a:spcPct val="115000"/>
                        </a:lnSpc>
                      </a:pPr>
                      <a:endParaRPr lang="hr-HR" sz="1100">
                        <a:effectLst/>
                        <a:latin typeface="Calibri"/>
                      </a:endParaRPr>
                    </a:p>
                  </a:txBody>
                  <a:tcPr marL="68580" marR="68580" marT="0" marB="0"/>
                </a:tc>
                <a:tc>
                  <a:txBody>
                    <a:bodyPr/>
                    <a:lstStyle/>
                    <a:p>
                      <a:pPr algn="ct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3</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8</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5</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8</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6</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32</a:t>
                      </a:r>
                      <a:endParaRPr lang="hr-HR" sz="1200">
                        <a:effectLst/>
                        <a:latin typeface="Times New Roman"/>
                        <a:ea typeface="Times New Roman"/>
                      </a:endParaRPr>
                    </a:p>
                  </a:txBody>
                  <a:tcPr marL="68580" marR="68580" marT="0" marB="0" anchor="ctr"/>
                </a:tc>
              </a:tr>
              <a:tr h="877042">
                <a:tc>
                  <a:txBody>
                    <a:bodyPr/>
                    <a:lstStyle/>
                    <a:p>
                      <a:pPr>
                        <a:lnSpc>
                          <a:spcPct val="115000"/>
                        </a:lnSpc>
                        <a:spcAft>
                          <a:spcPts val="0"/>
                        </a:spcAft>
                        <a:tabLst>
                          <a:tab pos="1943100" algn="l"/>
                          <a:tab pos="2971800" algn="l"/>
                          <a:tab pos="4914900" algn="l"/>
                        </a:tabLst>
                      </a:pPr>
                      <a:r>
                        <a:rPr lang="hr-HR" sz="1200">
                          <a:effectLst/>
                        </a:rPr>
                        <a:t>Redoviti program uz prilagodbu sadržaja</a:t>
                      </a:r>
                      <a:endParaRPr lang="hr-HR" sz="1200">
                        <a:effectLst/>
                        <a:latin typeface="Times New Roman"/>
                        <a:ea typeface="Times New Roman"/>
                      </a:endParaRPr>
                    </a:p>
                  </a:txBody>
                  <a:tcPr marL="68580" marR="68580" marT="0" marB="0" anchor="ctr"/>
                </a:tc>
                <a:tc>
                  <a:txBody>
                    <a:bodyPr/>
                    <a:lstStyle/>
                    <a:p>
                      <a:pP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tc>
                <a:tc>
                  <a:txBody>
                    <a:bodyPr/>
                    <a:lstStyle/>
                    <a:p>
                      <a:pP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tc>
                <a:tc>
                  <a:txBody>
                    <a:bodyPr/>
                    <a:lstStyle/>
                    <a:p>
                      <a:pPr algn="ct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2</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2</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5</a:t>
                      </a:r>
                      <a:endParaRPr lang="hr-HR" sz="1200">
                        <a:effectLst/>
                        <a:latin typeface="Times New Roman"/>
                        <a:ea typeface="Times New Roman"/>
                      </a:endParaRPr>
                    </a:p>
                  </a:txBody>
                  <a:tcPr marL="68580" marR="68580" marT="0" marB="0" anchor="ctr"/>
                </a:tc>
              </a:tr>
              <a:tr h="689055">
                <a:tc>
                  <a:txBody>
                    <a:bodyPr/>
                    <a:lstStyle/>
                    <a:p>
                      <a:pPr>
                        <a:lnSpc>
                          <a:spcPct val="115000"/>
                        </a:lnSpc>
                        <a:spcAft>
                          <a:spcPts val="0"/>
                        </a:spcAft>
                        <a:tabLst>
                          <a:tab pos="1943100" algn="l"/>
                          <a:tab pos="2971800" algn="l"/>
                          <a:tab pos="4914900" algn="l"/>
                        </a:tabLst>
                      </a:pPr>
                      <a:r>
                        <a:rPr lang="hr-HR" sz="1200">
                          <a:effectLst/>
                        </a:rPr>
                        <a:t>Poludnevni boravak</a:t>
                      </a:r>
                      <a:endParaRPr lang="hr-HR" sz="1200">
                        <a:effectLst/>
                        <a:latin typeface="Times New Roman"/>
                        <a:ea typeface="Times New Roman"/>
                      </a:endParaRPr>
                    </a:p>
                  </a:txBody>
                  <a:tcPr marL="68580" marR="68580" marT="0" marB="0" anchor="ctr"/>
                </a:tc>
                <a:tc>
                  <a:txBody>
                    <a:bodyPr/>
                    <a:lstStyle/>
                    <a:p>
                      <a:pP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tc>
                <a:tc>
                  <a:txBody>
                    <a:bodyPr/>
                    <a:lstStyle/>
                    <a:p>
                      <a:pP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tc>
                <a:tc>
                  <a:txBody>
                    <a:bodyPr/>
                    <a:lstStyle/>
                    <a:p>
                      <a:pPr algn="ctr">
                        <a:lnSpc>
                          <a:spcPct val="115000"/>
                        </a:lnSpc>
                        <a:spcAft>
                          <a:spcPts val="0"/>
                        </a:spcAft>
                        <a:tabLst>
                          <a:tab pos="1943100" algn="l"/>
                          <a:tab pos="2971800" algn="l"/>
                          <a:tab pos="4914900" algn="l"/>
                        </a:tabLst>
                      </a:pPr>
                      <a:r>
                        <a:rPr lang="hr-HR" sz="1200" dirty="0">
                          <a:effectLst/>
                        </a:rPr>
                        <a:t> </a:t>
                      </a:r>
                      <a:endParaRPr lang="hr-HR" sz="1200" dirty="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7</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 </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a:effectLst/>
                        </a:rPr>
                        <a:t>1</a:t>
                      </a:r>
                      <a:endParaRPr lang="hr-HR" sz="1200">
                        <a:effectLst/>
                        <a:latin typeface="Times New Roman"/>
                        <a:ea typeface="Times New Roman"/>
                      </a:endParaRPr>
                    </a:p>
                  </a:txBody>
                  <a:tcPr marL="68580" marR="68580" marT="0" marB="0" anchor="ctr"/>
                </a:tc>
                <a:tc>
                  <a:txBody>
                    <a:bodyPr/>
                    <a:lstStyle/>
                    <a:p>
                      <a:pPr algn="ctr">
                        <a:lnSpc>
                          <a:spcPct val="115000"/>
                        </a:lnSpc>
                        <a:spcAft>
                          <a:spcPts val="0"/>
                        </a:spcAft>
                        <a:tabLst>
                          <a:tab pos="1943100" algn="l"/>
                          <a:tab pos="2971800" algn="l"/>
                          <a:tab pos="4914900" algn="l"/>
                        </a:tabLst>
                      </a:pPr>
                      <a:r>
                        <a:rPr lang="hr-HR" sz="1200" dirty="0">
                          <a:effectLst/>
                        </a:rPr>
                        <a:t>10</a:t>
                      </a:r>
                      <a:endParaRPr lang="hr-HR" sz="1200" dirty="0">
                        <a:effectLst/>
                        <a:latin typeface="Times New Roman"/>
                        <a:ea typeface="Times New Roman"/>
                      </a:endParaRPr>
                    </a:p>
                  </a:txBody>
                  <a:tcPr marL="68580" marR="68580" marT="0" marB="0" anchor="ctr"/>
                </a:tc>
              </a:tr>
            </a:tbl>
          </a:graphicData>
        </a:graphic>
      </p:graphicFrame>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28</a:t>
            </a:fld>
            <a:endParaRPr lang="hr-HR"/>
          </a:p>
        </p:txBody>
      </p:sp>
      <p:sp>
        <p:nvSpPr>
          <p:cNvPr id="5" name="Title 4"/>
          <p:cNvSpPr>
            <a:spLocks noGrp="1"/>
          </p:cNvSpPr>
          <p:nvPr>
            <p:ph type="title"/>
          </p:nvPr>
        </p:nvSpPr>
        <p:spPr/>
        <p:txBody>
          <a:bodyPr>
            <a:normAutofit fontScale="90000"/>
          </a:bodyPr>
          <a:lstStyle/>
          <a:p>
            <a:r>
              <a:rPr lang="hr-HR" b="1" dirty="0"/>
              <a:t>Primjereni oblik školovanja po razredima i oblicima rada</a:t>
            </a:r>
            <a:endParaRPr lang="hr-HR" dirty="0"/>
          </a:p>
        </p:txBody>
      </p:sp>
      <p:sp>
        <p:nvSpPr>
          <p:cNvPr id="7" name="Rectangle 1"/>
          <p:cNvSpPr>
            <a:spLocks noChangeArrowheads="1"/>
          </p:cNvSpPr>
          <p:nvPr/>
        </p:nvSpPr>
        <p:spPr bwMode="auto">
          <a:xfrm>
            <a:off x="871538" y="3505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RS" altLang="sr-Latn-R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774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Slide Number Placeholder 2"/>
          <p:cNvSpPr>
            <a:spLocks noGrp="1"/>
          </p:cNvSpPr>
          <p:nvPr>
            <p:ph type="sldNum" sz="quarter" idx="12"/>
          </p:nvPr>
        </p:nvSpPr>
        <p:spPr/>
        <p:txBody>
          <a:bodyPr/>
          <a:lstStyle/>
          <a:p>
            <a:fld id="{A86D3EB4-B2AE-4D9C-8D24-5E0F39EE30E9}" type="slidenum">
              <a:rPr lang="hr-HR" smtClean="0"/>
              <a:pPr/>
              <a:t>29</a:t>
            </a:fld>
            <a:endParaRPr lang="hr-HR"/>
          </a:p>
        </p:txBody>
      </p:sp>
      <p:pic>
        <p:nvPicPr>
          <p:cNvPr id="161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350" y="1340768"/>
            <a:ext cx="666115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926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8F1CAD-84EA-46D5-A326-C9A7D2B06BDB}" type="datetime1">
              <a:rPr lang="hr-HR" smtClean="0"/>
              <a:pPr fontAlgn="base">
                <a:spcBef>
                  <a:spcPct val="0"/>
                </a:spcBef>
                <a:spcAft>
                  <a:spcPct val="0"/>
                </a:spcAft>
                <a:defRPr/>
              </a:pPr>
              <a:t>13.12.2017.</a:t>
            </a:fld>
            <a:endParaRPr lang="hr-HR" smtClean="0"/>
          </a:p>
        </p:txBody>
      </p:sp>
      <p:sp>
        <p:nvSpPr>
          <p:cNvPr id="133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2DCF6-F6C4-4A7B-B590-CB68CE8D2490}" type="slidenum">
              <a:rPr lang="hr-HR" smtClean="0"/>
              <a:pPr fontAlgn="base">
                <a:spcBef>
                  <a:spcPct val="0"/>
                </a:spcBef>
                <a:spcAft>
                  <a:spcPct val="0"/>
                </a:spcAft>
                <a:defRPr/>
              </a:pPr>
              <a:t>3</a:t>
            </a:fld>
            <a:endParaRPr lang="hr-HR" smtClean="0"/>
          </a:p>
        </p:txBody>
      </p:sp>
      <p:sp>
        <p:nvSpPr>
          <p:cNvPr id="5" name="Title 4"/>
          <p:cNvSpPr>
            <a:spLocks noGrp="1"/>
          </p:cNvSpPr>
          <p:nvPr>
            <p:ph type="title"/>
          </p:nvPr>
        </p:nvSpPr>
        <p:spPr>
          <a:xfrm>
            <a:off x="6572250" y="857250"/>
            <a:ext cx="1643063" cy="1252538"/>
          </a:xfrm>
        </p:spPr>
        <p:txBody>
          <a:bodyPr rtlCol="0">
            <a:normAutofit fontScale="90000"/>
          </a:bodyPr>
          <a:lstStyle/>
          <a:p>
            <a:pPr eaLnBrk="1" fontAlgn="auto" hangingPunct="1">
              <a:spcAft>
                <a:spcPts val="0"/>
              </a:spcAft>
              <a:defRPr/>
            </a:pPr>
            <a:r>
              <a:rPr lang="hr-HR" b="1" dirty="0" smtClean="0">
                <a:solidFill>
                  <a:srgbClr val="002060"/>
                </a:solidFill>
                <a:latin typeface="Calibri"/>
              </a:rPr>
              <a:t>Moja škola</a:t>
            </a:r>
            <a:br>
              <a:rPr lang="hr-HR" b="1" dirty="0" smtClean="0">
                <a:solidFill>
                  <a:srgbClr val="002060"/>
                </a:solidFill>
                <a:latin typeface="Calibri"/>
              </a:rPr>
            </a:br>
            <a:endParaRPr lang="hr-HR" dirty="0">
              <a:solidFill>
                <a:srgbClr val="002060"/>
              </a:solidFill>
            </a:endParaRPr>
          </a:p>
        </p:txBody>
      </p:sp>
      <p:sp>
        <p:nvSpPr>
          <p:cNvPr id="11269" name="Rectangle 6"/>
          <p:cNvSpPr>
            <a:spLocks noChangeArrowheads="1"/>
          </p:cNvSpPr>
          <p:nvPr/>
        </p:nvSpPr>
        <p:spPr bwMode="auto">
          <a:xfrm>
            <a:off x="214313" y="214313"/>
            <a:ext cx="6072187" cy="6370637"/>
          </a:xfrm>
          <a:prstGeom prst="rect">
            <a:avLst/>
          </a:prstGeom>
          <a:solidFill>
            <a:srgbClr val="0070C0"/>
          </a:solidFill>
          <a:ln w="9525">
            <a:solidFill>
              <a:schemeClr val="accent1"/>
            </a:solidFill>
            <a:miter lim="800000"/>
            <a:headEnd/>
            <a:tailEnd/>
          </a:ln>
        </p:spPr>
        <p:txBody>
          <a:bodyPr>
            <a:spAutoFit/>
          </a:bodyPr>
          <a:lstStyle/>
          <a:p>
            <a:pPr algn="ctr"/>
            <a:endParaRPr lang="hr-HR" sz="1200">
              <a:latin typeface="Calibri" pitchFamily="34" charset="0"/>
            </a:endParaRPr>
          </a:p>
          <a:p>
            <a:pPr algn="ctr"/>
            <a:endParaRPr lang="hr-HR" sz="1200">
              <a:latin typeface="Calibri" pitchFamily="34" charset="0"/>
            </a:endParaRPr>
          </a:p>
          <a:p>
            <a:pPr algn="ctr"/>
            <a:r>
              <a:rPr lang="pl-PL" sz="1600" b="1">
                <a:solidFill>
                  <a:schemeClr val="bg1"/>
                </a:solidFill>
                <a:latin typeface="Calibri" pitchFamily="34" charset="0"/>
              </a:rPr>
              <a:t>Blizu centra Zagreba grada nalazi se zelena oaza.</a:t>
            </a:r>
          </a:p>
          <a:p>
            <a:pPr algn="ctr"/>
            <a:r>
              <a:rPr lang="hr-HR" sz="1600" b="1">
                <a:solidFill>
                  <a:schemeClr val="bg1"/>
                </a:solidFill>
                <a:latin typeface="Calibri" pitchFamily="34" charset="0"/>
              </a:rPr>
              <a:t>U oazi toj, med Sljemenom i Maksimirom postavljenoj,</a:t>
            </a:r>
          </a:p>
          <a:p>
            <a:pPr algn="ctr"/>
            <a:r>
              <a:rPr lang="hr-HR" sz="1600" b="1">
                <a:solidFill>
                  <a:schemeClr val="bg1"/>
                </a:solidFill>
                <a:latin typeface="Candara" pitchFamily="34" charset="0"/>
              </a:rPr>
              <a:t>tu gde reč KAJ nigdar izumrla nije, OŠ Bukovac se krije.</a:t>
            </a:r>
          </a:p>
          <a:p>
            <a:pPr algn="ctr"/>
            <a:endParaRPr lang="hr-HR" sz="1600" b="1">
              <a:solidFill>
                <a:schemeClr val="bg1"/>
              </a:solidFill>
              <a:latin typeface="Candara" pitchFamily="34" charset="0"/>
            </a:endParaRPr>
          </a:p>
          <a:p>
            <a:pPr algn="ctr"/>
            <a:r>
              <a:rPr lang="pl-PL" sz="1600" b="1">
                <a:solidFill>
                  <a:schemeClr val="bg1"/>
                </a:solidFill>
                <a:latin typeface="Candara" pitchFamily="34" charset="0"/>
              </a:rPr>
              <a:t>Družina s Bukovca to smo mi, maleni i veliki,</a:t>
            </a:r>
          </a:p>
          <a:p>
            <a:pPr algn="ctr"/>
            <a:r>
              <a:rPr lang="it-IT" sz="1600" b="1">
                <a:solidFill>
                  <a:schemeClr val="bg1"/>
                </a:solidFill>
                <a:latin typeface="Candara" pitchFamily="34" charset="0"/>
              </a:rPr>
              <a:t>dotepenci i purgeri, talenti i mangupi!</a:t>
            </a:r>
          </a:p>
          <a:p>
            <a:pPr algn="ctr"/>
            <a:endParaRPr lang="hr-HR" sz="1600" b="1">
              <a:solidFill>
                <a:schemeClr val="bg1"/>
              </a:solidFill>
              <a:latin typeface="Candara" pitchFamily="34" charset="0"/>
            </a:endParaRPr>
          </a:p>
          <a:p>
            <a:pPr algn="ctr"/>
            <a:r>
              <a:rPr lang="hr-HR" sz="1600" b="1">
                <a:solidFill>
                  <a:schemeClr val="bg1"/>
                </a:solidFill>
                <a:latin typeface="Candara" pitchFamily="34" charset="0"/>
              </a:rPr>
              <a:t>Gdo za Milčecove dečece u Zvižduku s Bukovca čul još nije,</a:t>
            </a:r>
          </a:p>
          <a:p>
            <a:pPr algn="ctr"/>
            <a:r>
              <a:rPr lang="pl-PL" sz="1600" b="1">
                <a:solidFill>
                  <a:schemeClr val="bg1"/>
                </a:solidFill>
                <a:latin typeface="Candara" pitchFamily="34" charset="0"/>
              </a:rPr>
              <a:t>nek se mam u mišju rupu skrije!</a:t>
            </a:r>
          </a:p>
          <a:p>
            <a:pPr algn="ctr"/>
            <a:r>
              <a:rPr lang="hr-HR" sz="1600" b="1">
                <a:solidFill>
                  <a:schemeClr val="bg1"/>
                </a:solidFill>
                <a:latin typeface="Candara" pitchFamily="34" charset="0"/>
              </a:rPr>
              <a:t>Monikom Leskovar škola se ponosi,</a:t>
            </a:r>
          </a:p>
          <a:p>
            <a:pPr algn="ctr"/>
            <a:r>
              <a:rPr lang="pl-PL" sz="1600" b="1">
                <a:solidFill>
                  <a:schemeClr val="bg1"/>
                </a:solidFill>
                <a:latin typeface="Candara" pitchFamily="34" charset="0"/>
              </a:rPr>
              <a:t>violončelom ona glazbu svijetu nosi!</a:t>
            </a:r>
          </a:p>
          <a:p>
            <a:pPr algn="ctr"/>
            <a:r>
              <a:rPr lang="it-IT" sz="1600" b="1">
                <a:solidFill>
                  <a:schemeClr val="bg1"/>
                </a:solidFill>
                <a:latin typeface="Candara" pitchFamily="34" charset="0"/>
              </a:rPr>
              <a:t>Kuharice i spremačice dio su družine naše,</a:t>
            </a:r>
          </a:p>
          <a:p>
            <a:pPr algn="ctr"/>
            <a:r>
              <a:rPr lang="hr-HR" sz="1600" b="1">
                <a:solidFill>
                  <a:schemeClr val="bg1"/>
                </a:solidFill>
                <a:latin typeface="Candara" pitchFamily="34" charset="0"/>
              </a:rPr>
              <a:t>s njima sve je puno lakše!</a:t>
            </a:r>
          </a:p>
          <a:p>
            <a:pPr algn="ctr"/>
            <a:endParaRPr lang="hr-HR" sz="1600" b="1">
              <a:solidFill>
                <a:schemeClr val="bg1"/>
              </a:solidFill>
              <a:latin typeface="Candara" pitchFamily="34" charset="0"/>
            </a:endParaRPr>
          </a:p>
          <a:p>
            <a:pPr algn="ctr"/>
            <a:r>
              <a:rPr lang="pl-PL" sz="1600" b="1">
                <a:solidFill>
                  <a:schemeClr val="bg1"/>
                </a:solidFill>
                <a:latin typeface="Candara" pitchFamily="34" charset="0"/>
              </a:rPr>
              <a:t>Družina s Bukovca to smo mi, maleni i veliki,</a:t>
            </a:r>
          </a:p>
          <a:p>
            <a:pPr algn="ctr"/>
            <a:r>
              <a:rPr lang="it-IT" sz="1600" b="1">
                <a:solidFill>
                  <a:schemeClr val="bg1"/>
                </a:solidFill>
                <a:latin typeface="Candara" pitchFamily="34" charset="0"/>
              </a:rPr>
              <a:t>dotepenci i purgeri, talenti i mangupi!</a:t>
            </a:r>
          </a:p>
          <a:p>
            <a:pPr algn="ctr"/>
            <a:endParaRPr lang="hr-HR" sz="1600" b="1">
              <a:solidFill>
                <a:schemeClr val="bg1"/>
              </a:solidFill>
              <a:latin typeface="Candara" pitchFamily="34" charset="0"/>
            </a:endParaRPr>
          </a:p>
          <a:p>
            <a:pPr algn="ctr"/>
            <a:r>
              <a:rPr lang="hr-HR" sz="1600" b="1">
                <a:solidFill>
                  <a:schemeClr val="bg1"/>
                </a:solidFill>
                <a:latin typeface="Candara" pitchFamily="34" charset="0"/>
              </a:rPr>
              <a:t>Učke, profe i profači, uvijek su spremni pomoći,</a:t>
            </a:r>
          </a:p>
          <a:p>
            <a:pPr algn="ctr"/>
            <a:r>
              <a:rPr lang="pl-PL" sz="1600" b="1">
                <a:solidFill>
                  <a:schemeClr val="bg1"/>
                </a:solidFill>
                <a:latin typeface="Candara" pitchFamily="34" charset="0"/>
              </a:rPr>
              <a:t>za samo jedan osmijeh mali znanje su nam svoje zauvijek nesebično dali!</a:t>
            </a:r>
          </a:p>
          <a:p>
            <a:pPr algn="ctr"/>
            <a:endParaRPr lang="hr-HR" sz="1600" b="1">
              <a:solidFill>
                <a:schemeClr val="bg1"/>
              </a:solidFill>
              <a:latin typeface="Candara" pitchFamily="34" charset="0"/>
            </a:endParaRPr>
          </a:p>
          <a:p>
            <a:pPr algn="ctr"/>
            <a:r>
              <a:rPr lang="pl-PL" sz="1600" b="1">
                <a:solidFill>
                  <a:schemeClr val="bg1"/>
                </a:solidFill>
                <a:latin typeface="Candara" pitchFamily="34" charset="0"/>
              </a:rPr>
              <a:t>Družina s Bukovca to smo mi, maleni i veliki,</a:t>
            </a:r>
          </a:p>
          <a:p>
            <a:pPr algn="ctr"/>
            <a:r>
              <a:rPr lang="it-IT" sz="1600" b="1">
                <a:solidFill>
                  <a:schemeClr val="bg1"/>
                </a:solidFill>
                <a:latin typeface="Candara" pitchFamily="34" charset="0"/>
              </a:rPr>
              <a:t>dotepenci i purgeri, talenti i mangupi!</a:t>
            </a:r>
          </a:p>
          <a:p>
            <a:pPr algn="ctr"/>
            <a:r>
              <a:rPr lang="hr-HR" sz="1600" b="1">
                <a:solidFill>
                  <a:schemeClr val="bg1"/>
                </a:solidFill>
                <a:latin typeface="Candara" pitchFamily="34" charset="0"/>
              </a:rPr>
              <a:t>                                                  Matija Krznar</a:t>
            </a:r>
          </a:p>
        </p:txBody>
      </p:sp>
      <p:pic>
        <p:nvPicPr>
          <p:cNvPr id="11270" name="Picture 2" descr="http://os-bukovac-zg.skole.hr/upload/os-bukovac-zg/images/newsimg/2054/20170606_121055.jpg"/>
          <p:cNvPicPr>
            <a:picLocks noChangeAspect="1" noChangeArrowheads="1"/>
          </p:cNvPicPr>
          <p:nvPr/>
        </p:nvPicPr>
        <p:blipFill>
          <a:blip r:embed="rId2"/>
          <a:srcRect/>
          <a:stretch>
            <a:fillRect/>
          </a:stretch>
        </p:blipFill>
        <p:spPr bwMode="auto">
          <a:xfrm>
            <a:off x="6286500" y="2214563"/>
            <a:ext cx="2857500" cy="44005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Slide Number Placeholder 2"/>
          <p:cNvSpPr>
            <a:spLocks noGrp="1"/>
          </p:cNvSpPr>
          <p:nvPr>
            <p:ph type="sldNum" sz="quarter" idx="12"/>
          </p:nvPr>
        </p:nvSpPr>
        <p:spPr/>
        <p:txBody>
          <a:bodyPr/>
          <a:lstStyle/>
          <a:p>
            <a:fld id="{A86D3EB4-B2AE-4D9C-8D24-5E0F39EE30E9}" type="slidenum">
              <a:rPr lang="hr-HR" smtClean="0"/>
              <a:pPr/>
              <a:t>30</a:t>
            </a:fld>
            <a:endParaRPr lang="hr-HR"/>
          </a:p>
        </p:txBody>
      </p:sp>
      <p:sp>
        <p:nvSpPr>
          <p:cNvPr id="5" name="Title 4"/>
          <p:cNvSpPr>
            <a:spLocks noGrp="1"/>
          </p:cNvSpPr>
          <p:nvPr>
            <p:ph type="title"/>
          </p:nvPr>
        </p:nvSpPr>
        <p:spPr/>
        <p:txBody>
          <a:bodyPr/>
          <a:lstStyle/>
          <a:p>
            <a:r>
              <a:rPr lang="hr-HR" b="1" dirty="0" smtClean="0"/>
              <a:t>ORGANIZACIJA RADA</a:t>
            </a:r>
            <a:endParaRPr lang="hr-HR" b="1" dirty="0"/>
          </a:p>
        </p:txBody>
      </p:sp>
      <p:graphicFrame>
        <p:nvGraphicFramePr>
          <p:cNvPr id="4" name="Organizacijski grafikon 3"/>
          <p:cNvGraphicFramePr/>
          <p:nvPr>
            <p:extLst>
              <p:ext uri="{D42A27DB-BD31-4B8C-83A1-F6EECF244321}">
                <p14:modId xmlns:p14="http://schemas.microsoft.com/office/powerpoint/2010/main" val="633470756"/>
              </p:ext>
            </p:extLst>
          </p:nvPr>
        </p:nvGraphicFramePr>
        <p:xfrm>
          <a:off x="1331640" y="2526982"/>
          <a:ext cx="6336704" cy="277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81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24357416"/>
              </p:ext>
            </p:extLst>
          </p:nvPr>
        </p:nvGraphicFramePr>
        <p:xfrm>
          <a:off x="2611233" y="1988846"/>
          <a:ext cx="3929472" cy="4464489"/>
        </p:xfrm>
        <a:graphic>
          <a:graphicData uri="http://schemas.openxmlformats.org/drawingml/2006/table">
            <a:tbl>
              <a:tblPr firstRow="1" firstCol="1" bandRow="1"/>
              <a:tblGrid>
                <a:gridCol w="1612859"/>
                <a:gridCol w="2316613"/>
              </a:tblGrid>
              <a:tr h="202931">
                <a:tc>
                  <a:txBody>
                    <a:bodyPr/>
                    <a:lstStyle/>
                    <a:p>
                      <a:pPr>
                        <a:spcAft>
                          <a:spcPts val="0"/>
                        </a:spcAft>
                      </a:pPr>
                      <a:r>
                        <a:rPr lang="hr-HR" sz="1000" b="1">
                          <a:effectLst/>
                          <a:latin typeface="Times New Roman"/>
                          <a:ea typeface="Times New Roman"/>
                        </a:rPr>
                        <a:t>PRIJEPODNE</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000" b="1">
                          <a:effectLst/>
                          <a:latin typeface="Times New Roman"/>
                          <a:ea typeface="Times New Roman"/>
                        </a:rPr>
                        <a:t> </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marL="457200" algn="just">
                        <a:lnSpc>
                          <a:spcPct val="150000"/>
                        </a:lnSpc>
                        <a:spcAft>
                          <a:spcPts val="0"/>
                        </a:spcAft>
                      </a:pPr>
                      <a:r>
                        <a:rPr lang="hr-HR" sz="1000">
                          <a:effectLst/>
                          <a:latin typeface="Times New Roman"/>
                          <a:ea typeface="Times New Roman"/>
                        </a:rPr>
                        <a:t>1. 8,00 –  8,45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0"/>
                        </a:spcAft>
                      </a:pPr>
                      <a:r>
                        <a:rPr lang="hr-HR" sz="1000">
                          <a:effectLst/>
                          <a:latin typeface="Times New Roman"/>
                          <a:ea typeface="Times New Roman"/>
                        </a:rPr>
                        <a:t>(</a:t>
                      </a:r>
                      <a:r>
                        <a:rPr lang="hr-HR" sz="1000" b="1">
                          <a:effectLst/>
                          <a:latin typeface="Times New Roman"/>
                          <a:ea typeface="Times New Roman"/>
                        </a:rPr>
                        <a:t>užina - niži razredi</a:t>
                      </a:r>
                      <a:r>
                        <a:rPr lang="hr-HR" sz="1000">
                          <a:effectLst/>
                          <a:latin typeface="Times New Roman"/>
                          <a:ea typeface="Times New Roman"/>
                        </a:rPr>
                        <a:t>)</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gn="just">
                        <a:lnSpc>
                          <a:spcPct val="150000"/>
                        </a:lnSpc>
                        <a:spcAft>
                          <a:spcPts val="0"/>
                        </a:spcAft>
                      </a:pPr>
                      <a:r>
                        <a:rPr lang="hr-HR" sz="1000">
                          <a:effectLst/>
                          <a:latin typeface="Times New Roman"/>
                          <a:ea typeface="Times New Roman"/>
                        </a:rPr>
                        <a:t>2. 8,50 –  9,35</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b="1">
                          <a:effectLst/>
                          <a:latin typeface="Times New Roman"/>
                          <a:ea typeface="Times New Roman"/>
                        </a:rPr>
                        <a:t>                           9,35  - 9,55 </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a:t>
                      </a:r>
                      <a:r>
                        <a:rPr lang="hr-HR" sz="1000" b="1">
                          <a:effectLst/>
                          <a:latin typeface="Times New Roman"/>
                          <a:ea typeface="Times New Roman"/>
                        </a:rPr>
                        <a:t>užina-viši razredi</a:t>
                      </a:r>
                      <a:r>
                        <a:rPr lang="hr-HR" sz="1000">
                          <a:effectLst/>
                          <a:latin typeface="Times New Roman"/>
                          <a:ea typeface="Times New Roman"/>
                        </a:rPr>
                        <a:t>, </a:t>
                      </a:r>
                      <a:r>
                        <a:rPr lang="hr-HR" sz="1000" b="1">
                          <a:effectLst/>
                          <a:latin typeface="Times New Roman"/>
                          <a:ea typeface="Times New Roman"/>
                        </a:rPr>
                        <a:t>VELIKI ODMOR</a:t>
                      </a:r>
                      <a:r>
                        <a:rPr lang="hr-HR" sz="1000">
                          <a:effectLst/>
                          <a:latin typeface="Times New Roman"/>
                          <a:ea typeface="Times New Roman"/>
                        </a:rPr>
                        <a:t>)</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3.   9,55 – 10,40</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4.  10,45 – 11,30</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5.   11,35 – 12,20</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6.   12,25 – 13,10</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7.   13,15 – 14,00</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b="1">
                          <a:effectLst/>
                          <a:latin typeface="Times New Roman"/>
                          <a:ea typeface="Times New Roman"/>
                        </a:rPr>
                        <a:t>POSLIJEPODNE</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b="1">
                          <a:effectLst/>
                          <a:latin typeface="Times New Roman"/>
                          <a:ea typeface="Times New Roman"/>
                        </a:rPr>
                        <a:t> </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1. 14,00 - 14,45</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2. 14,50 – 15,35</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a:t>
                      </a:r>
                      <a:r>
                        <a:rPr lang="hr-HR" sz="1000" b="1">
                          <a:effectLst/>
                          <a:latin typeface="Times New Roman"/>
                          <a:ea typeface="Times New Roman"/>
                        </a:rPr>
                        <a:t>užina – niži razredi</a:t>
                      </a:r>
                      <a:r>
                        <a:rPr lang="hr-HR" sz="1000">
                          <a:effectLst/>
                          <a:latin typeface="Times New Roman"/>
                          <a:ea typeface="Times New Roman"/>
                        </a:rPr>
                        <a:t>)</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a:effectLst/>
                          <a:latin typeface="Times New Roman"/>
                          <a:ea typeface="Times New Roman"/>
                        </a:rPr>
                        <a:t>3. 15,40 – 16,25</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a:effectLst/>
                          <a:latin typeface="Times New Roman"/>
                          <a:ea typeface="Times New Roman"/>
                        </a:rPr>
                        <a:t> </a:t>
                      </a: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97">
                <a:tc>
                  <a:txBody>
                    <a:bodyPr/>
                    <a:lstStyle/>
                    <a:p>
                      <a:pPr>
                        <a:lnSpc>
                          <a:spcPct val="150000"/>
                        </a:lnSpc>
                        <a:spcAft>
                          <a:spcPts val="0"/>
                        </a:spcAft>
                      </a:pPr>
                      <a:r>
                        <a:rPr lang="hr-HR" sz="1000" b="1">
                          <a:effectLst/>
                          <a:latin typeface="Times New Roman"/>
                          <a:ea typeface="Times New Roman"/>
                        </a:rPr>
                        <a:t>                       16,25 – 16,45 </a:t>
                      </a:r>
                      <a:endParaRPr lang="hr-HR" sz="100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hr-HR" sz="1000" b="1" dirty="0">
                          <a:effectLst/>
                          <a:latin typeface="Times New Roman"/>
                          <a:ea typeface="Times New Roman"/>
                        </a:rPr>
                        <a:t>(užina-viši razredi, VELIKI ODMOR)</a:t>
                      </a:r>
                      <a:endParaRPr lang="hr-HR" sz="1000" dirty="0">
                        <a:effectLst/>
                        <a:latin typeface="Times New Roman"/>
                        <a:ea typeface="Times New Roman"/>
                      </a:endParaRPr>
                    </a:p>
                  </a:txBody>
                  <a:tcPr marL="58828" marR="58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Date Placeholder 2"/>
          <p:cNvSpPr>
            <a:spLocks noGrp="1"/>
          </p:cNvSpPr>
          <p:nvPr>
            <p:ph type="dt" sz="half" idx="10"/>
          </p:nvPr>
        </p:nvSpPr>
        <p:spPr/>
        <p:txBody>
          <a:bodyPr/>
          <a:lstStyle/>
          <a:p>
            <a:fld id="{28E67133-6BA4-4905-9345-27A088A7CC27}" type="datetime1">
              <a:rPr lang="hr-HR" smtClean="0"/>
              <a:pPr/>
              <a:t>13.12.2017.</a:t>
            </a:fld>
            <a:endParaRPr lang="hr-HR"/>
          </a:p>
        </p:txBody>
      </p:sp>
      <p:sp>
        <p:nvSpPr>
          <p:cNvPr id="4" name="Slide Number Placeholder 3"/>
          <p:cNvSpPr>
            <a:spLocks noGrp="1"/>
          </p:cNvSpPr>
          <p:nvPr>
            <p:ph type="sldNum" sz="quarter" idx="12"/>
          </p:nvPr>
        </p:nvSpPr>
        <p:spPr/>
        <p:txBody>
          <a:bodyPr/>
          <a:lstStyle/>
          <a:p>
            <a:fld id="{A86D3EB4-B2AE-4D9C-8D24-5E0F39EE30E9}" type="slidenum">
              <a:rPr lang="hr-HR" smtClean="0"/>
              <a:pPr/>
              <a:t>31</a:t>
            </a:fld>
            <a:endParaRPr lang="hr-HR"/>
          </a:p>
        </p:txBody>
      </p:sp>
      <p:sp>
        <p:nvSpPr>
          <p:cNvPr id="5" name="Title 4"/>
          <p:cNvSpPr>
            <a:spLocks noGrp="1"/>
          </p:cNvSpPr>
          <p:nvPr>
            <p:ph type="title"/>
          </p:nvPr>
        </p:nvSpPr>
        <p:spPr/>
        <p:txBody>
          <a:bodyPr/>
          <a:lstStyle/>
          <a:p>
            <a:r>
              <a:rPr lang="hr-HR" b="1" dirty="0" smtClean="0"/>
              <a:t>RASPORED ŠKOLSKOG ZVONA</a:t>
            </a:r>
            <a:endParaRPr lang="hr-HR" b="1" dirty="0"/>
          </a:p>
        </p:txBody>
      </p:sp>
    </p:spTree>
    <p:extLst>
      <p:ext uri="{BB962C8B-B14F-4D97-AF65-F5344CB8AC3E}">
        <p14:creationId xmlns:p14="http://schemas.microsoft.com/office/powerpoint/2010/main" val="343036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Slide Number Placeholder 2"/>
          <p:cNvSpPr>
            <a:spLocks noGrp="1"/>
          </p:cNvSpPr>
          <p:nvPr>
            <p:ph type="sldNum" sz="quarter" idx="12"/>
          </p:nvPr>
        </p:nvSpPr>
        <p:spPr/>
        <p:txBody>
          <a:bodyPr/>
          <a:lstStyle/>
          <a:p>
            <a:fld id="{A86D3EB4-B2AE-4D9C-8D24-5E0F39EE30E9}" type="slidenum">
              <a:rPr lang="hr-HR" smtClean="0"/>
              <a:pPr/>
              <a:t>32</a:t>
            </a:fld>
            <a:endParaRPr lang="hr-HR"/>
          </a:p>
        </p:txBody>
      </p:sp>
      <p:graphicFrame>
        <p:nvGraphicFramePr>
          <p:cNvPr id="6" name="Table 5"/>
          <p:cNvGraphicFramePr>
            <a:graphicFrameLocks noGrp="1"/>
          </p:cNvGraphicFramePr>
          <p:nvPr>
            <p:extLst>
              <p:ext uri="{D42A27DB-BD31-4B8C-83A1-F6EECF244321}">
                <p14:modId xmlns:p14="http://schemas.microsoft.com/office/powerpoint/2010/main" val="3994386359"/>
              </p:ext>
            </p:extLst>
          </p:nvPr>
        </p:nvGraphicFramePr>
        <p:xfrm>
          <a:off x="1156494" y="1484783"/>
          <a:ext cx="6838950" cy="4536506"/>
        </p:xfrm>
        <a:graphic>
          <a:graphicData uri="http://schemas.openxmlformats.org/drawingml/2006/table">
            <a:tbl>
              <a:tblPr firstRow="1" firstCol="1" bandRow="1">
                <a:tableStyleId>{5C22544A-7EE6-4342-B048-85BDC9FD1C3A}</a:tableStyleId>
              </a:tblPr>
              <a:tblGrid>
                <a:gridCol w="3059848"/>
                <a:gridCol w="3779102"/>
              </a:tblGrid>
              <a:tr h="523779">
                <a:tc>
                  <a:txBody>
                    <a:bodyPr/>
                    <a:lstStyle/>
                    <a:p>
                      <a:pPr algn="ctr">
                        <a:spcAft>
                          <a:spcPts val="0"/>
                        </a:spcAft>
                      </a:pPr>
                      <a:r>
                        <a:rPr lang="hr-HR" sz="1200" dirty="0">
                          <a:effectLst/>
                        </a:rPr>
                        <a:t>TERENSKA NASTAVA</a:t>
                      </a:r>
                      <a:endParaRPr lang="hr-HR" sz="1200" dirty="0">
                        <a:effectLst/>
                        <a:latin typeface="Times New Roman"/>
                        <a:ea typeface="Times New Roman"/>
                      </a:endParaRPr>
                    </a:p>
                  </a:txBody>
                  <a:tcPr marL="68580" marR="68580" marT="0" marB="0"/>
                </a:tc>
                <a:tc>
                  <a:txBody>
                    <a:bodyPr/>
                    <a:lstStyle/>
                    <a:p>
                      <a:pPr algn="ctr">
                        <a:spcAft>
                          <a:spcPts val="0"/>
                        </a:spcAft>
                      </a:pPr>
                      <a:r>
                        <a:rPr lang="hr-HR" sz="1200">
                          <a:effectLst/>
                        </a:rPr>
                        <a:t>VODITELJ</a:t>
                      </a:r>
                      <a:endParaRPr lang="hr-HR" sz="1200">
                        <a:effectLst/>
                        <a:latin typeface="Times New Roman"/>
                        <a:ea typeface="Times New Roman"/>
                      </a:endParaRPr>
                    </a:p>
                  </a:txBody>
                  <a:tcPr marL="68580" marR="68580" marT="0" marB="0"/>
                </a:tc>
              </a:tr>
              <a:tr h="533055">
                <a:tc>
                  <a:txBody>
                    <a:bodyPr/>
                    <a:lstStyle/>
                    <a:p>
                      <a:pPr>
                        <a:spcAft>
                          <a:spcPts val="0"/>
                        </a:spcAft>
                      </a:pPr>
                      <a:r>
                        <a:rPr lang="hr-HR" sz="1400" dirty="0">
                          <a:effectLst/>
                        </a:rPr>
                        <a:t>5.10. 2017. KRAPINA – 5. RAZREDI</a:t>
                      </a:r>
                      <a:endParaRPr lang="hr-HR" sz="1400" dirty="0">
                        <a:effectLst/>
                        <a:latin typeface="Times New Roman"/>
                        <a:ea typeface="Times New Roman"/>
                      </a:endParaRPr>
                    </a:p>
                  </a:txBody>
                  <a:tcPr marL="68580" marR="68580" marT="0" marB="0"/>
                </a:tc>
                <a:tc>
                  <a:txBody>
                    <a:bodyPr/>
                    <a:lstStyle/>
                    <a:p>
                      <a:pPr>
                        <a:lnSpc>
                          <a:spcPct val="107000"/>
                        </a:lnSpc>
                        <a:spcAft>
                          <a:spcPts val="800"/>
                        </a:spcAft>
                      </a:pPr>
                      <a:r>
                        <a:rPr lang="hr-HR" sz="1400" dirty="0">
                          <a:effectLst/>
                        </a:rPr>
                        <a:t>Karmela </a:t>
                      </a:r>
                      <a:r>
                        <a:rPr lang="hr-HR" sz="1400" dirty="0" smtClean="0">
                          <a:effectLst/>
                        </a:rPr>
                        <a:t>Tandarić, prof povijesti</a:t>
                      </a:r>
                      <a:endParaRPr lang="hr-HR" sz="1400" dirty="0">
                        <a:effectLst/>
                        <a:latin typeface="Times New Roman"/>
                        <a:ea typeface="Times New Roman"/>
                      </a:endParaRPr>
                    </a:p>
                  </a:txBody>
                  <a:tcPr marL="68580" marR="68580" marT="0" marB="0"/>
                </a:tc>
              </a:tr>
              <a:tr h="1384558">
                <a:tc>
                  <a:txBody>
                    <a:bodyPr/>
                    <a:lstStyle/>
                    <a:p>
                      <a:pPr>
                        <a:lnSpc>
                          <a:spcPct val="107000"/>
                        </a:lnSpc>
                        <a:spcAft>
                          <a:spcPts val="800"/>
                        </a:spcAft>
                      </a:pPr>
                      <a:r>
                        <a:rPr lang="hr-HR" sz="1400" dirty="0">
                          <a:effectLst/>
                        </a:rPr>
                        <a:t>20.10. 2017. SENJ-KRALJEVICA – 6. RAZREDI</a:t>
                      </a:r>
                      <a:endParaRPr lang="hr-HR" sz="1400" dirty="0">
                        <a:effectLst/>
                        <a:latin typeface="Times New Roman"/>
                        <a:ea typeface="Times New Roman"/>
                      </a:endParaRPr>
                    </a:p>
                  </a:txBody>
                  <a:tcPr marL="68580" marR="68580" marT="0" marB="0"/>
                </a:tc>
                <a:tc>
                  <a:txBody>
                    <a:bodyPr/>
                    <a:lstStyle/>
                    <a:p>
                      <a:pPr>
                        <a:lnSpc>
                          <a:spcPct val="107000"/>
                        </a:lnSpc>
                        <a:spcAft>
                          <a:spcPts val="800"/>
                        </a:spcAft>
                      </a:pPr>
                      <a:r>
                        <a:rPr lang="hr-HR" sz="1400" dirty="0">
                          <a:effectLst/>
                        </a:rPr>
                        <a:t> </a:t>
                      </a:r>
                    </a:p>
                    <a:p>
                      <a:pPr>
                        <a:lnSpc>
                          <a:spcPct val="107000"/>
                        </a:lnSpc>
                        <a:spcAft>
                          <a:spcPts val="800"/>
                        </a:spcAft>
                      </a:pPr>
                      <a:r>
                        <a:rPr lang="hr-HR" sz="1400" dirty="0">
                          <a:effectLst/>
                        </a:rPr>
                        <a:t>Nataša Gaščić </a:t>
                      </a:r>
                      <a:r>
                        <a:rPr lang="hr-HR" sz="1400" dirty="0" smtClean="0">
                          <a:effectLst/>
                        </a:rPr>
                        <a:t>Đurkan, prof hrvatskog jezika i književnosti</a:t>
                      </a:r>
                      <a:endParaRPr lang="hr-HR" sz="1400" dirty="0">
                        <a:effectLst/>
                        <a:latin typeface="Times New Roman"/>
                        <a:ea typeface="Times New Roman"/>
                      </a:endParaRPr>
                    </a:p>
                  </a:txBody>
                  <a:tcPr marL="68580" marR="68580" marT="0" marB="0"/>
                </a:tc>
              </a:tr>
              <a:tr h="1047556">
                <a:tc>
                  <a:txBody>
                    <a:bodyPr/>
                    <a:lstStyle/>
                    <a:p>
                      <a:pPr>
                        <a:spcAft>
                          <a:spcPts val="0"/>
                        </a:spcAft>
                      </a:pPr>
                      <a:r>
                        <a:rPr lang="hr-HR" sz="1400">
                          <a:effectLst/>
                        </a:rPr>
                        <a:t>30.1.-31.1.2018. VUKOVAR – 8. RAZREDI</a:t>
                      </a:r>
                      <a:endParaRPr lang="hr-HR" sz="1400">
                        <a:effectLst/>
                        <a:latin typeface="Times New Roman"/>
                        <a:ea typeface="Times New Roman"/>
                      </a:endParaRPr>
                    </a:p>
                  </a:txBody>
                  <a:tcPr marL="68580" marR="68580" marT="0" marB="0"/>
                </a:tc>
                <a:tc>
                  <a:txBody>
                    <a:bodyPr/>
                    <a:lstStyle/>
                    <a:p>
                      <a:pPr>
                        <a:spcAft>
                          <a:spcPts val="0"/>
                        </a:spcAft>
                      </a:pPr>
                      <a:r>
                        <a:rPr lang="hr-HR" sz="1400" dirty="0">
                          <a:effectLst/>
                        </a:rPr>
                        <a:t>Razrednici 8.razreda</a:t>
                      </a:r>
                    </a:p>
                    <a:p>
                      <a:pPr>
                        <a:spcAft>
                          <a:spcPts val="0"/>
                        </a:spcAft>
                      </a:pPr>
                      <a:r>
                        <a:rPr lang="hr-HR" sz="1400" dirty="0">
                          <a:effectLst/>
                        </a:rPr>
                        <a:t> </a:t>
                      </a:r>
                      <a:endParaRPr lang="hr-HR" sz="1400" dirty="0">
                        <a:effectLst/>
                        <a:latin typeface="Times New Roman"/>
                        <a:ea typeface="Times New Roman"/>
                      </a:endParaRPr>
                    </a:p>
                  </a:txBody>
                  <a:tcPr marL="68580" marR="68580" marT="0" marB="0"/>
                </a:tc>
              </a:tr>
              <a:tr h="523779">
                <a:tc>
                  <a:txBody>
                    <a:bodyPr/>
                    <a:lstStyle/>
                    <a:p>
                      <a:pPr>
                        <a:spcAft>
                          <a:spcPts val="0"/>
                        </a:spcAft>
                      </a:pPr>
                      <a:r>
                        <a:rPr lang="hr-HR" sz="1400">
                          <a:effectLst/>
                        </a:rPr>
                        <a:t>2. 2018. KARLOVAC-OZALJ – 7. RAZREDI</a:t>
                      </a:r>
                      <a:endParaRPr lang="hr-HR" sz="1400">
                        <a:effectLst/>
                        <a:latin typeface="Times New Roman"/>
                        <a:ea typeface="Times New Roman"/>
                      </a:endParaRPr>
                    </a:p>
                  </a:txBody>
                  <a:tcPr marL="68580" marR="68580" marT="0" marB="0"/>
                </a:tc>
                <a:tc>
                  <a:txBody>
                    <a:bodyPr/>
                    <a:lstStyle/>
                    <a:p>
                      <a:pPr>
                        <a:spcAft>
                          <a:spcPts val="0"/>
                        </a:spcAft>
                      </a:pPr>
                      <a:r>
                        <a:rPr lang="hr-HR" sz="1400" dirty="0">
                          <a:effectLst/>
                        </a:rPr>
                        <a:t>Gordana </a:t>
                      </a:r>
                      <a:r>
                        <a:rPr lang="hr-HR" sz="1400" dirty="0" smtClean="0">
                          <a:effectLst/>
                        </a:rPr>
                        <a:t>Žepec, prof biologije</a:t>
                      </a:r>
                      <a:endParaRPr lang="hr-HR" sz="1400" dirty="0">
                        <a:effectLst/>
                        <a:latin typeface="Times New Roman"/>
                        <a:ea typeface="Times New Roman"/>
                      </a:endParaRPr>
                    </a:p>
                  </a:txBody>
                  <a:tcPr marL="68580" marR="68580" marT="0" marB="0"/>
                </a:tc>
              </a:tr>
              <a:tr h="523779">
                <a:tc>
                  <a:txBody>
                    <a:bodyPr/>
                    <a:lstStyle/>
                    <a:p>
                      <a:pPr>
                        <a:spcAft>
                          <a:spcPts val="0"/>
                        </a:spcAft>
                      </a:pPr>
                      <a:r>
                        <a:rPr lang="hr-HR" sz="1400" dirty="0">
                          <a:effectLst/>
                        </a:rPr>
                        <a:t> </a:t>
                      </a:r>
                      <a:endParaRPr lang="hr-HR" sz="1400" dirty="0">
                        <a:effectLst/>
                        <a:latin typeface="Times New Roman"/>
                        <a:ea typeface="Times New Roman"/>
                      </a:endParaRPr>
                    </a:p>
                  </a:txBody>
                  <a:tcPr marL="68580" marR="68580" marT="0" marB="0"/>
                </a:tc>
                <a:tc>
                  <a:txBody>
                    <a:bodyPr/>
                    <a:lstStyle/>
                    <a:p>
                      <a:pPr>
                        <a:spcAft>
                          <a:spcPts val="0"/>
                        </a:spcAft>
                      </a:pPr>
                      <a:r>
                        <a:rPr lang="hr-HR" sz="1400" dirty="0">
                          <a:effectLst/>
                        </a:rPr>
                        <a:t> </a:t>
                      </a:r>
                      <a:endParaRPr lang="hr-HR" sz="1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30929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67133-6BA4-4905-9345-27A088A7CC27}" type="datetime1">
              <a:rPr lang="hr-HR" smtClean="0"/>
              <a:pPr/>
              <a:t>13.12.2017.</a:t>
            </a:fld>
            <a:endParaRPr lang="hr-HR"/>
          </a:p>
        </p:txBody>
      </p:sp>
      <p:sp>
        <p:nvSpPr>
          <p:cNvPr id="3" name="Slide Number Placeholder 2"/>
          <p:cNvSpPr>
            <a:spLocks noGrp="1"/>
          </p:cNvSpPr>
          <p:nvPr>
            <p:ph type="sldNum" sz="quarter" idx="12"/>
          </p:nvPr>
        </p:nvSpPr>
        <p:spPr/>
        <p:txBody>
          <a:bodyPr/>
          <a:lstStyle/>
          <a:p>
            <a:fld id="{A86D3EB4-B2AE-4D9C-8D24-5E0F39EE30E9}" type="slidenum">
              <a:rPr lang="hr-HR" smtClean="0"/>
              <a:pPr/>
              <a:t>33</a:t>
            </a:fld>
            <a:endParaRPr lang="hr-HR"/>
          </a:p>
        </p:txBody>
      </p:sp>
      <p:graphicFrame>
        <p:nvGraphicFramePr>
          <p:cNvPr id="4" name="Table 3"/>
          <p:cNvGraphicFramePr>
            <a:graphicFrameLocks noGrp="1"/>
          </p:cNvGraphicFramePr>
          <p:nvPr>
            <p:extLst>
              <p:ext uri="{D42A27DB-BD31-4B8C-83A1-F6EECF244321}">
                <p14:modId xmlns:p14="http://schemas.microsoft.com/office/powerpoint/2010/main" val="1936870382"/>
              </p:ext>
            </p:extLst>
          </p:nvPr>
        </p:nvGraphicFramePr>
        <p:xfrm>
          <a:off x="899593" y="1581944"/>
          <a:ext cx="6581446" cy="4871390"/>
        </p:xfrm>
        <a:graphic>
          <a:graphicData uri="http://schemas.openxmlformats.org/drawingml/2006/table">
            <a:tbl>
              <a:tblPr firstRow="1" firstCol="1" lastRow="1" lastCol="1" bandRow="1" bandCol="1">
                <a:tableStyleId>{5C22544A-7EE6-4342-B048-85BDC9FD1C3A}</a:tableStyleId>
              </a:tblPr>
              <a:tblGrid>
                <a:gridCol w="1379488"/>
                <a:gridCol w="4024916"/>
                <a:gridCol w="1177042"/>
              </a:tblGrid>
              <a:tr h="487139">
                <a:tc>
                  <a:txBody>
                    <a:bodyPr/>
                    <a:lstStyle/>
                    <a:p>
                      <a:pPr>
                        <a:spcAft>
                          <a:spcPts val="0"/>
                        </a:spcAft>
                        <a:tabLst>
                          <a:tab pos="114300" algn="l"/>
                        </a:tabLst>
                      </a:pPr>
                      <a:r>
                        <a:rPr lang="hr-HR" sz="1100" dirty="0">
                          <a:effectLst/>
                        </a:rPr>
                        <a:t>RAZRED</a:t>
                      </a:r>
                      <a:endParaRPr lang="hr-HR" sz="1100" dirty="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MJESTO</a:t>
                      </a:r>
                      <a:endParaRPr lang="hr-HR" sz="1100">
                        <a:effectLst/>
                        <a:latin typeface="Times New Roman"/>
                        <a:ea typeface="Times New Roman"/>
                      </a:endParaRPr>
                    </a:p>
                  </a:txBody>
                  <a:tcPr marL="64710" marR="64710" marT="0" marB="0"/>
                </a:tc>
                <a:tc>
                  <a:txBody>
                    <a:bodyPr/>
                    <a:lstStyle/>
                    <a:p>
                      <a:pPr algn="ctr">
                        <a:spcAft>
                          <a:spcPts val="0"/>
                        </a:spcAft>
                        <a:tabLst>
                          <a:tab pos="114300" algn="l"/>
                        </a:tabLst>
                      </a:pPr>
                      <a:r>
                        <a:rPr lang="hr-HR" sz="1100">
                          <a:effectLst/>
                        </a:rPr>
                        <a:t>VRIJEME</a:t>
                      </a:r>
                    </a:p>
                    <a:p>
                      <a:pPr algn="ctr">
                        <a:spcAft>
                          <a:spcPts val="0"/>
                        </a:spcAft>
                        <a:tabLst>
                          <a:tab pos="114300" algn="l"/>
                        </a:tabLst>
                      </a:pPr>
                      <a:r>
                        <a:rPr lang="hr-HR" sz="1100">
                          <a:effectLst/>
                        </a:rPr>
                        <a:t> </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1.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KRAŠOGRAD/PREMA DOGOVORU</a:t>
                      </a:r>
                      <a:endParaRPr lang="hr-HR" sz="1100">
                        <a:effectLst/>
                        <a:latin typeface="Times New Roman"/>
                        <a:ea typeface="Times New Roman"/>
                      </a:endParaRPr>
                    </a:p>
                  </a:txBody>
                  <a:tcPr marL="64710" marR="64710" marT="0" marB="0" anchor="b"/>
                </a:tc>
                <a:tc>
                  <a:txBody>
                    <a:bodyPr/>
                    <a:lstStyle/>
                    <a:p>
                      <a:pPr>
                        <a:spcAft>
                          <a:spcPts val="0"/>
                        </a:spcAft>
                        <a:tabLst>
                          <a:tab pos="114300" algn="l"/>
                        </a:tabLst>
                      </a:pPr>
                      <a:r>
                        <a:rPr lang="hr-HR" sz="1100">
                          <a:effectLst/>
                        </a:rPr>
                        <a:t>6.mjesec</a:t>
                      </a:r>
                    </a:p>
                    <a:p>
                      <a:pPr>
                        <a:spcAft>
                          <a:spcPts val="0"/>
                        </a:spcAft>
                        <a:tabLst>
                          <a:tab pos="114300" algn="l"/>
                        </a:tabLst>
                      </a:pPr>
                      <a:r>
                        <a:rPr lang="hr-HR" sz="1100">
                          <a:effectLst/>
                        </a:rPr>
                        <a:t> </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2.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ETNO KUĆA POD OKIĆEM</a:t>
                      </a:r>
                      <a:endParaRPr lang="hr-HR" sz="110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3.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VELIKI GRĐEVAC</a:t>
                      </a:r>
                      <a:endParaRPr lang="hr-HR" sz="110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4.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MURSKO SREDIŠĆE-ČAKOVEC-VARAŽDIN</a:t>
                      </a:r>
                      <a:endParaRPr lang="hr-HR" sz="1100">
                        <a:effectLst/>
                        <a:latin typeface="Times New Roman"/>
                        <a:ea typeface="Times New Roman"/>
                      </a:endParaRPr>
                    </a:p>
                  </a:txBody>
                  <a:tcPr marL="64710" marR="64710" marT="0" marB="0"/>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5.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dirty="0">
                          <a:effectLst/>
                        </a:rPr>
                        <a:t>KONTINENTALNA HRVATSKA</a:t>
                      </a:r>
                      <a:endParaRPr lang="hr-HR" sz="1100" dirty="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6.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KONTINENTALNA HRVATSKA</a:t>
                      </a:r>
                      <a:endParaRPr lang="hr-HR" sz="110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7.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PRIMORSKA HRVATSKA</a:t>
                      </a:r>
                      <a:endParaRPr lang="hr-HR" sz="110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8. RAZREDI</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PRIMORSKA HRVATSKA</a:t>
                      </a:r>
                      <a:endParaRPr lang="hr-HR" sz="1100">
                        <a:effectLst/>
                        <a:latin typeface="Times New Roman"/>
                        <a:ea typeface="Times New Roman"/>
                      </a:endParaRPr>
                    </a:p>
                  </a:txBody>
                  <a:tcPr marL="64710" marR="64710" marT="0" marB="0" anchor="b"/>
                </a:tc>
                <a:tc>
                  <a:txBody>
                    <a:bodyPr/>
                    <a:lstStyle/>
                    <a:p>
                      <a:pPr>
                        <a:spcAft>
                          <a:spcPts val="0"/>
                        </a:spcAft>
                      </a:pPr>
                      <a:r>
                        <a:rPr lang="hr-HR" sz="1100">
                          <a:effectLst/>
                        </a:rPr>
                        <a:t>6.mjesec</a:t>
                      </a:r>
                      <a:endParaRPr lang="hr-HR" sz="1100">
                        <a:effectLst/>
                        <a:latin typeface="Times New Roman"/>
                        <a:ea typeface="Times New Roman"/>
                      </a:endParaRPr>
                    </a:p>
                  </a:txBody>
                  <a:tcPr marL="64710" marR="64710" marT="0" marB="0"/>
                </a:tc>
              </a:tr>
              <a:tr h="487139">
                <a:tc>
                  <a:txBody>
                    <a:bodyPr/>
                    <a:lstStyle/>
                    <a:p>
                      <a:pPr>
                        <a:spcAft>
                          <a:spcPts val="0"/>
                        </a:spcAft>
                        <a:tabLst>
                          <a:tab pos="114300" algn="l"/>
                        </a:tabLst>
                      </a:pPr>
                      <a:r>
                        <a:rPr lang="hr-HR" sz="1100">
                          <a:effectLst/>
                        </a:rPr>
                        <a:t> </a:t>
                      </a:r>
                      <a:endParaRPr lang="hr-HR" sz="1100">
                        <a:effectLst/>
                        <a:latin typeface="Times New Roman"/>
                        <a:ea typeface="Times New Roman"/>
                      </a:endParaRPr>
                    </a:p>
                  </a:txBody>
                  <a:tcPr marL="64710" marR="64710" marT="0" marB="0"/>
                </a:tc>
                <a:tc>
                  <a:txBody>
                    <a:bodyPr/>
                    <a:lstStyle/>
                    <a:p>
                      <a:pPr>
                        <a:spcAft>
                          <a:spcPts val="0"/>
                        </a:spcAft>
                        <a:tabLst>
                          <a:tab pos="114300" algn="l"/>
                        </a:tabLst>
                      </a:pPr>
                      <a:r>
                        <a:rPr lang="hr-HR" sz="1100">
                          <a:effectLst/>
                        </a:rPr>
                        <a:t> </a:t>
                      </a:r>
                    </a:p>
                    <a:p>
                      <a:pPr>
                        <a:spcAft>
                          <a:spcPts val="0"/>
                        </a:spcAft>
                        <a:tabLst>
                          <a:tab pos="114300" algn="l"/>
                        </a:tabLst>
                      </a:pPr>
                      <a:r>
                        <a:rPr lang="hr-HR" sz="1100">
                          <a:effectLst/>
                        </a:rPr>
                        <a:t> </a:t>
                      </a:r>
                      <a:endParaRPr lang="hr-HR" sz="1100">
                        <a:effectLst/>
                        <a:latin typeface="Times New Roman"/>
                        <a:ea typeface="Times New Roman"/>
                      </a:endParaRPr>
                    </a:p>
                  </a:txBody>
                  <a:tcPr marL="64710" marR="64710" marT="0" marB="0"/>
                </a:tc>
                <a:tc>
                  <a:txBody>
                    <a:bodyPr/>
                    <a:lstStyle/>
                    <a:p>
                      <a:pPr>
                        <a:spcAft>
                          <a:spcPts val="0"/>
                        </a:spcAft>
                      </a:pPr>
                      <a:r>
                        <a:rPr lang="hr-HR" sz="1100" dirty="0">
                          <a:effectLst/>
                        </a:rPr>
                        <a:t>6.mjesec</a:t>
                      </a:r>
                      <a:endParaRPr lang="hr-HR" sz="1100" dirty="0">
                        <a:effectLst/>
                        <a:latin typeface="Times New Roman"/>
                        <a:ea typeface="Times New Roman"/>
                      </a:endParaRPr>
                    </a:p>
                  </a:txBody>
                  <a:tcPr marL="64710" marR="64710" marT="0" marB="0"/>
                </a:tc>
              </a:tr>
            </a:tbl>
          </a:graphicData>
        </a:graphic>
      </p:graphicFrame>
      <p:sp>
        <p:nvSpPr>
          <p:cNvPr id="5" name="Rectangle 1"/>
          <p:cNvSpPr>
            <a:spLocks noChangeArrowheads="1"/>
          </p:cNvSpPr>
          <p:nvPr/>
        </p:nvSpPr>
        <p:spPr bwMode="auto">
          <a:xfrm>
            <a:off x="899592" y="764704"/>
            <a:ext cx="4146904" cy="83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lvl1pPr indent="228600" fontAlgn="base">
              <a:spcBef>
                <a:spcPct val="0"/>
              </a:spcBef>
              <a:spcAft>
                <a:spcPct val="0"/>
              </a:spcAft>
              <a:tabLst>
                <a:tab pos="114300" algn="l"/>
              </a:tabLst>
              <a:defRPr>
                <a:solidFill>
                  <a:schemeClr val="tx1"/>
                </a:solidFill>
                <a:latin typeface="Arial" pitchFamily="34" charset="0"/>
                <a:cs typeface="Arial" pitchFamily="34" charset="0"/>
              </a:defRPr>
            </a:lvl1pPr>
            <a:lvl2pPr fontAlgn="base">
              <a:spcBef>
                <a:spcPct val="0"/>
              </a:spcBef>
              <a:spcAft>
                <a:spcPct val="0"/>
              </a:spcAft>
              <a:tabLst>
                <a:tab pos="114300" algn="l"/>
              </a:tabLst>
              <a:defRPr>
                <a:solidFill>
                  <a:schemeClr val="tx1"/>
                </a:solidFill>
                <a:latin typeface="Arial" pitchFamily="34" charset="0"/>
                <a:cs typeface="Arial" pitchFamily="34" charset="0"/>
              </a:defRPr>
            </a:lvl2pPr>
            <a:lvl3pPr fontAlgn="base">
              <a:spcBef>
                <a:spcPct val="0"/>
              </a:spcBef>
              <a:spcAft>
                <a:spcPct val="0"/>
              </a:spcAft>
              <a:tabLst>
                <a:tab pos="114300" algn="l"/>
              </a:tabLst>
              <a:defRPr>
                <a:solidFill>
                  <a:schemeClr val="tx1"/>
                </a:solidFill>
                <a:latin typeface="Arial" pitchFamily="34" charset="0"/>
                <a:cs typeface="Arial" pitchFamily="34" charset="0"/>
              </a:defRPr>
            </a:lvl3pPr>
            <a:lvl4pPr fontAlgn="base">
              <a:spcBef>
                <a:spcPct val="0"/>
              </a:spcBef>
              <a:spcAft>
                <a:spcPct val="0"/>
              </a:spcAft>
              <a:tabLst>
                <a:tab pos="114300" algn="l"/>
              </a:tabLst>
              <a:defRPr>
                <a:solidFill>
                  <a:schemeClr val="tx1"/>
                </a:solidFill>
                <a:latin typeface="Arial" pitchFamily="34" charset="0"/>
                <a:cs typeface="Arial" pitchFamily="34" charset="0"/>
              </a:defRPr>
            </a:lvl4pPr>
            <a:lvl5pPr fontAlgn="base">
              <a:spcBef>
                <a:spcPct val="0"/>
              </a:spcBef>
              <a:spcAft>
                <a:spcPct val="0"/>
              </a:spcAft>
              <a:tabLst>
                <a:tab pos="1143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Lst>
              <a:defRPr>
                <a:solidFill>
                  <a:schemeClr val="tx1"/>
                </a:solidFill>
                <a:latin typeface="Arial" pitchFamily="34" charset="0"/>
                <a:cs typeface="Arial" pitchFamily="34" charset="0"/>
              </a:defRPr>
            </a:lvl9pPr>
          </a:lstStyle>
          <a:p>
            <a:pPr marL="0" marR="0" lvl="0" indent="228600" algn="l" defTabSz="914400" rtl="0" eaLnBrk="1" fontAlgn="base" latinLnBrk="0" hangingPunct="1">
              <a:lnSpc>
                <a:spcPct val="100000"/>
              </a:lnSpc>
              <a:spcBef>
                <a:spcPct val="0"/>
              </a:spcBef>
              <a:spcAft>
                <a:spcPct val="0"/>
              </a:spcAft>
              <a:buClrTx/>
              <a:buSzTx/>
              <a:buFontTx/>
              <a:buNone/>
              <a:tabLst>
                <a:tab pos="114300" algn="l"/>
              </a:tabLst>
            </a:pPr>
            <a:r>
              <a:rPr kumimoji="0" lang="hr-HR" altLang="sr-Latn-RS" sz="2400" b="1" i="0" u="none" strike="noStrike" cap="none" normalizeH="0" baseline="0" dirty="0" smtClean="0" bmk="_Toc494293429">
                <a:ln>
                  <a:noFill/>
                </a:ln>
                <a:solidFill>
                  <a:schemeClr val="tx1"/>
                </a:solidFill>
                <a:effectLst/>
                <a:latin typeface="Times New Roman" pitchFamily="18" charset="0"/>
                <a:ea typeface="Calibri" pitchFamily="34" charset="0"/>
                <a:cs typeface="Times New Roman" pitchFamily="18" charset="0"/>
              </a:rPr>
              <a:t>PLAN </a:t>
            </a:r>
            <a:r>
              <a:rPr kumimoji="0" lang="hr-HR" altLang="sr-Latn-RS" sz="2400" b="1" i="0" u="none" strike="noStrike" cap="none" normalizeH="0" baseline="0" dirty="0" smtClean="0" bmk="_Toc494293429">
                <a:ln>
                  <a:noFill/>
                </a:ln>
                <a:solidFill>
                  <a:schemeClr val="tx1"/>
                </a:solidFill>
                <a:effectLst/>
                <a:latin typeface="Calibri"/>
                <a:ea typeface="Calibri" pitchFamily="34" charset="0"/>
                <a:cs typeface="Times New Roman" pitchFamily="18" charset="0"/>
              </a:rPr>
              <a:t>Š</a:t>
            </a:r>
            <a:r>
              <a:rPr kumimoji="0" lang="hr-HR" altLang="sr-Latn-RS" sz="2400" b="1" i="0" u="none" strike="noStrike" cap="none" normalizeH="0" baseline="0" dirty="0" smtClean="0" bmk="_Toc494293429">
                <a:ln>
                  <a:noFill/>
                </a:ln>
                <a:solidFill>
                  <a:schemeClr val="tx1"/>
                </a:solidFill>
                <a:effectLst/>
                <a:latin typeface="Times New Roman" pitchFamily="18" charset="0"/>
                <a:ea typeface="Calibri" pitchFamily="34" charset="0"/>
                <a:cs typeface="Times New Roman" pitchFamily="18" charset="0"/>
              </a:rPr>
              <a:t>KOLSKIH IZLETA</a:t>
            </a:r>
            <a:endParaRPr kumimoji="0" lang="hr-HR" altLang="sr-Latn-RS" sz="2400" b="1" i="0" u="none" strike="noStrike" cap="none" normalizeH="0" baseline="0" dirty="0" smtClean="0">
              <a:ln>
                <a:noFill/>
              </a:ln>
              <a:solidFill>
                <a:schemeClr val="tx1"/>
              </a:solidFill>
              <a:effectLst/>
              <a:latin typeface="Calibri" pitchFamily="34" charset="0"/>
              <a:ea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tab pos="114300" algn="l"/>
              </a:tabLst>
            </a:pPr>
            <a:endParaRPr kumimoji="0" lang="hr-HR" altLang="sr-Latn-R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3644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hr-HR" smtClean="0"/>
          </a:p>
        </p:txBody>
      </p:sp>
      <p:pic>
        <p:nvPicPr>
          <p:cNvPr id="10243" name="Picture 2"/>
          <p:cNvPicPr>
            <a:picLocks noGrp="1" noChangeAspect="1" noChangeArrowheads="1"/>
          </p:cNvPicPr>
          <p:nvPr>
            <p:ph idx="1"/>
          </p:nvPr>
        </p:nvPicPr>
        <p:blipFill>
          <a:blip r:embed="rId2"/>
          <a:srcRect/>
          <a:stretch>
            <a:fillRect/>
          </a:stretch>
        </p:blipFill>
        <p:spPr>
          <a:xfrm>
            <a:off x="0" y="-34507"/>
            <a:ext cx="6846887" cy="6913563"/>
          </a:xfrm>
          <a:noFill/>
        </p:spPr>
      </p:pic>
      <p:pic>
        <p:nvPicPr>
          <p:cNvPr id="188418" name="Picture 2" descr="petzanet.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987"/>
            <a:ext cx="2296814" cy="1385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36096" y="3256961"/>
            <a:ext cx="3565400" cy="369332"/>
          </a:xfrm>
          <a:prstGeom prst="rect">
            <a:avLst/>
          </a:prstGeom>
        </p:spPr>
        <p:txBody>
          <a:bodyPr wrap="none">
            <a:spAutoFit/>
          </a:bodyPr>
          <a:lstStyle/>
          <a:p>
            <a:r>
              <a:rPr lang="hr-HR" dirty="0"/>
              <a:t>http://www.petzanet.hr/Kurikulum</a:t>
            </a:r>
          </a:p>
        </p:txBody>
      </p:sp>
    </p:spTree>
    <p:extLst>
      <p:ext uri="{BB962C8B-B14F-4D97-AF65-F5344CB8AC3E}">
        <p14:creationId xmlns:p14="http://schemas.microsoft.com/office/powerpoint/2010/main" val="307821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hr-HR" smtClean="0"/>
              <a:t>E-škola</a:t>
            </a:r>
          </a:p>
        </p:txBody>
      </p:sp>
      <p:sp>
        <p:nvSpPr>
          <p:cNvPr id="17411"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FC13C-8ECA-4B3B-A937-87AE245BFD75}" type="datetime1">
              <a:rPr lang="en-US" smtClean="0"/>
              <a:pPr fontAlgn="base">
                <a:spcBef>
                  <a:spcPct val="0"/>
                </a:spcBef>
                <a:spcAft>
                  <a:spcPct val="0"/>
                </a:spcAft>
                <a:defRPr/>
              </a:pPr>
              <a:t>12/13/2017</a:t>
            </a:fld>
            <a:endParaRPr lang="en-US" smtClean="0"/>
          </a:p>
        </p:txBody>
      </p:sp>
      <p:pic>
        <p:nvPicPr>
          <p:cNvPr id="15364" name="Picture 2" descr="http://www.os-popovac.skole.hr/upload/os-popovac/images/static3/1194/Image/DigitalesLernen_Evolution.jpg"/>
          <p:cNvPicPr>
            <a:picLocks noChangeAspect="1" noChangeArrowheads="1"/>
          </p:cNvPicPr>
          <p:nvPr/>
        </p:nvPicPr>
        <p:blipFill>
          <a:blip r:embed="rId2"/>
          <a:srcRect/>
          <a:stretch>
            <a:fillRect/>
          </a:stretch>
        </p:blipFill>
        <p:spPr bwMode="auto">
          <a:xfrm>
            <a:off x="1043608" y="2581422"/>
            <a:ext cx="7101978" cy="3854202"/>
          </a:xfrm>
          <a:prstGeom prst="rect">
            <a:avLst/>
          </a:prstGeom>
          <a:noFill/>
          <a:ln w="9525">
            <a:noFill/>
            <a:miter lim="800000"/>
            <a:headEnd/>
            <a:tailEnd/>
          </a:ln>
        </p:spPr>
      </p:pic>
    </p:spTree>
    <p:extLst>
      <p:ext uri="{BB962C8B-B14F-4D97-AF65-F5344CB8AC3E}">
        <p14:creationId xmlns:p14="http://schemas.microsoft.com/office/powerpoint/2010/main" val="200432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zervirano mjesto datuma 1"/>
          <p:cNvSpPr>
            <a:spLocks noGrp="1"/>
          </p:cNvSpPr>
          <p:nvPr>
            <p:ph type="dt" sz="half" idx="10"/>
          </p:nvPr>
        </p:nvSpPr>
        <p:spPr>
          <a:noFill/>
        </p:spPr>
        <p:txBody>
          <a:bodyPr/>
          <a:lstStyle/>
          <a:p>
            <a:fld id="{55959012-798B-4D69-88D5-F8AD7FBCC379}" type="datetime1">
              <a:rPr lang="hr-HR" altLang="zh-CN" smtClean="0"/>
              <a:pPr/>
              <a:t>13.12.2017.</a:t>
            </a:fld>
            <a:endParaRPr lang="en-US" altLang="zh-CN" smtClean="0"/>
          </a:p>
        </p:txBody>
      </p:sp>
      <p:sp>
        <p:nvSpPr>
          <p:cNvPr id="26630" name="Rezervirano mjesto broja slajda 2"/>
          <p:cNvSpPr>
            <a:spLocks noGrp="1"/>
          </p:cNvSpPr>
          <p:nvPr>
            <p:ph type="sldNum" sz="quarter" idx="12"/>
          </p:nvPr>
        </p:nvSpPr>
        <p:spPr>
          <a:noFill/>
        </p:spPr>
        <p:txBody>
          <a:bodyPr/>
          <a:lstStyle/>
          <a:p>
            <a:fld id="{CEF4B0E8-3AD8-4438-A627-B662A762E099}" type="slidenum">
              <a:rPr lang="en-US" altLang="zh-CN" smtClean="0"/>
              <a:pPr/>
              <a:t>5</a:t>
            </a:fld>
            <a:endParaRPr lang="en-US" altLang="zh-CN" smtClean="0"/>
          </a:p>
        </p:txBody>
      </p:sp>
      <p:sp>
        <p:nvSpPr>
          <p:cNvPr id="26628" name="Rezervirano mjesto sadržaja 1"/>
          <p:cNvSpPr>
            <a:spLocks noGrp="1"/>
          </p:cNvSpPr>
          <p:nvPr>
            <p:ph type="body" sz="half" idx="2"/>
          </p:nvPr>
        </p:nvSpPr>
        <p:spPr>
          <a:prstGeom prst="rect">
            <a:avLst/>
          </a:prstGeom>
        </p:spPr>
        <p:txBody>
          <a:bodyPr/>
          <a:lstStyle/>
          <a:p>
            <a:r>
              <a:rPr lang="hr-HR" b="1" dirty="0" smtClean="0">
                <a:solidFill>
                  <a:srgbClr val="002060"/>
                </a:solidFill>
              </a:rPr>
              <a:t>KULTURNA I JAVNA DJELATNOST ŠKOLE</a:t>
            </a:r>
          </a:p>
          <a:p>
            <a:r>
              <a:rPr lang="hr-HR" b="1" dirty="0" smtClean="0">
                <a:solidFill>
                  <a:srgbClr val="002060"/>
                </a:solidFill>
              </a:rPr>
              <a:t>REALIZACIJA INDIVIDUALNOG PERMANENTNOG USAVRŠAVANJA</a:t>
            </a:r>
          </a:p>
        </p:txBody>
      </p:sp>
      <p:sp>
        <p:nvSpPr>
          <p:cNvPr id="66562" name="Rectangle 2"/>
          <p:cNvSpPr>
            <a:spLocks noGrp="1"/>
          </p:cNvSpPr>
          <p:nvPr>
            <p:ph type="title"/>
          </p:nvPr>
        </p:nvSpPr>
        <p:spPr>
          <a:extLst/>
        </p:spPr>
        <p:txBody>
          <a:bodyPr>
            <a:normAutofit fontScale="90000"/>
          </a:bodyPr>
          <a:lstStyle/>
          <a:p>
            <a:pPr>
              <a:defRPr/>
            </a:pPr>
            <a:r>
              <a:rPr lang="hr-HR" sz="4000" b="1" dirty="0" smtClean="0">
                <a:solidFill>
                  <a:srgbClr val="002060"/>
                </a:solidFill>
              </a:rPr>
              <a:t>GODIŠNJI PLAN I PROGRAM RADA,ŠKOLSKI KURIKULUM</a:t>
            </a:r>
          </a:p>
        </p:txBody>
      </p:sp>
      <p:sp>
        <p:nvSpPr>
          <p:cNvPr id="66563" name="Rectangle 3"/>
          <p:cNvSpPr>
            <a:spLocks noGrp="1"/>
          </p:cNvSpPr>
          <p:nvPr>
            <p:ph idx="1"/>
          </p:nvPr>
        </p:nvSpPr>
        <p:spPr>
          <a:prstGeom prst="rect">
            <a:avLst/>
          </a:prstGeom>
          <a:solidFill>
            <a:srgbClr val="0B6DB7"/>
          </a:solidFill>
        </p:spPr>
        <p:txBody>
          <a:bodyPr/>
          <a:lstStyle/>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STRUČNI AKTIVI/VIJEĆA</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ŠKOLSKI PROGRAM</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VIKENDOM U ŠPORTSKE DVORANE</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ŠKOLSKA KNJIŽNICA</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CRVENI KRIŽ</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ŠKOLSKI SPORTSKI KLUB</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GRUPA ZA VRŠNJAČKU POMOĆ</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VIJEĆE UČENIKA</a:t>
            </a:r>
          </a:p>
          <a:p>
            <a:pPr>
              <a:lnSpc>
                <a:spcPct val="90000"/>
              </a:lnSpc>
              <a:defRPr/>
            </a:pPr>
            <a:r>
              <a:rPr lang="hr-HR" altLang="x-none" sz="1800" b="1" dirty="0" smtClean="0">
                <a:solidFill>
                  <a:schemeClr val="bg1"/>
                </a:solidFill>
                <a:effectLst>
                  <a:outerShdw blurRad="38100" dist="38100" dir="2700000" algn="tl">
                    <a:srgbClr val="000000">
                      <a:alpha val="43137"/>
                    </a:srgbClr>
                  </a:outerShdw>
                </a:effectLst>
              </a:rPr>
              <a:t>VIJEĆE RODITELJA</a:t>
            </a:r>
          </a:p>
        </p:txBody>
      </p:sp>
    </p:spTree>
    <p:extLst>
      <p:ext uri="{BB962C8B-B14F-4D97-AF65-F5344CB8AC3E}">
        <p14:creationId xmlns:p14="http://schemas.microsoft.com/office/powerpoint/2010/main" val="174032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ssolve">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3">
                                            <p:bg/>
                                          </p:spTgt>
                                        </p:tgtEl>
                                        <p:attrNameLst>
                                          <p:attrName>style.visibility</p:attrName>
                                        </p:attrNameLst>
                                      </p:cBhvr>
                                      <p:to>
                                        <p:strVal val="visible"/>
                                      </p:to>
                                    </p:set>
                                    <p:animEffect transition="in" filter="dissolve">
                                      <p:cBhvr>
                                        <p:cTn id="12" dur="500"/>
                                        <p:tgtEl>
                                          <p:spTgt spid="6656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Effect transition="in" filter="dissolve">
                                      <p:cBhvr>
                                        <p:cTn id="17" dur="500"/>
                                        <p:tgtEl>
                                          <p:spTgt spid="665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dissolve">
                                      <p:cBhvr>
                                        <p:cTn id="22" dur="500"/>
                                        <p:tgtEl>
                                          <p:spTgt spid="6656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3">
                                            <p:txEl>
                                              <p:pRg st="2" end="2"/>
                                            </p:txEl>
                                          </p:spTgt>
                                        </p:tgtEl>
                                        <p:attrNameLst>
                                          <p:attrName>style.visibility</p:attrName>
                                        </p:attrNameLst>
                                      </p:cBhvr>
                                      <p:to>
                                        <p:strVal val="visible"/>
                                      </p:to>
                                    </p:set>
                                    <p:animEffect transition="in" filter="dissolve">
                                      <p:cBhvr>
                                        <p:cTn id="27" dur="500"/>
                                        <p:tgtEl>
                                          <p:spTgt spid="6656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6563">
                                            <p:txEl>
                                              <p:pRg st="3" end="3"/>
                                            </p:txEl>
                                          </p:spTgt>
                                        </p:tgtEl>
                                        <p:attrNameLst>
                                          <p:attrName>style.visibility</p:attrName>
                                        </p:attrNameLst>
                                      </p:cBhvr>
                                      <p:to>
                                        <p:strVal val="visible"/>
                                      </p:to>
                                    </p:set>
                                    <p:animEffect transition="in" filter="dissolve">
                                      <p:cBhvr>
                                        <p:cTn id="32" dur="500"/>
                                        <p:tgtEl>
                                          <p:spTgt spid="6656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6563">
                                            <p:txEl>
                                              <p:pRg st="4" end="4"/>
                                            </p:txEl>
                                          </p:spTgt>
                                        </p:tgtEl>
                                        <p:attrNameLst>
                                          <p:attrName>style.visibility</p:attrName>
                                        </p:attrNameLst>
                                      </p:cBhvr>
                                      <p:to>
                                        <p:strVal val="visible"/>
                                      </p:to>
                                    </p:set>
                                    <p:animEffect transition="in" filter="dissolve">
                                      <p:cBhvr>
                                        <p:cTn id="37" dur="500"/>
                                        <p:tgtEl>
                                          <p:spTgt spid="665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6563">
                                            <p:txEl>
                                              <p:pRg st="5" end="5"/>
                                            </p:txEl>
                                          </p:spTgt>
                                        </p:tgtEl>
                                        <p:attrNameLst>
                                          <p:attrName>style.visibility</p:attrName>
                                        </p:attrNameLst>
                                      </p:cBhvr>
                                      <p:to>
                                        <p:strVal val="visible"/>
                                      </p:to>
                                    </p:set>
                                    <p:animEffect transition="in" filter="dissolve">
                                      <p:cBhvr>
                                        <p:cTn id="42" dur="500"/>
                                        <p:tgtEl>
                                          <p:spTgt spid="6656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6563">
                                            <p:txEl>
                                              <p:pRg st="6" end="6"/>
                                            </p:txEl>
                                          </p:spTgt>
                                        </p:tgtEl>
                                        <p:attrNameLst>
                                          <p:attrName>style.visibility</p:attrName>
                                        </p:attrNameLst>
                                      </p:cBhvr>
                                      <p:to>
                                        <p:strVal val="visible"/>
                                      </p:to>
                                    </p:set>
                                    <p:animEffect transition="in" filter="dissolve">
                                      <p:cBhvr>
                                        <p:cTn id="47" dur="500"/>
                                        <p:tgtEl>
                                          <p:spTgt spid="6656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6563">
                                            <p:txEl>
                                              <p:pRg st="7" end="7"/>
                                            </p:txEl>
                                          </p:spTgt>
                                        </p:tgtEl>
                                        <p:attrNameLst>
                                          <p:attrName>style.visibility</p:attrName>
                                        </p:attrNameLst>
                                      </p:cBhvr>
                                      <p:to>
                                        <p:strVal val="visible"/>
                                      </p:to>
                                    </p:set>
                                    <p:animEffect transition="in" filter="dissolve">
                                      <p:cBhvr>
                                        <p:cTn id="52" dur="500"/>
                                        <p:tgtEl>
                                          <p:spTgt spid="66563">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6563">
                                            <p:txEl>
                                              <p:pRg st="8" end="8"/>
                                            </p:txEl>
                                          </p:spTgt>
                                        </p:tgtEl>
                                        <p:attrNameLst>
                                          <p:attrName>style.visibility</p:attrName>
                                        </p:attrNameLst>
                                      </p:cBhvr>
                                      <p:to>
                                        <p:strVal val="visible"/>
                                      </p:to>
                                    </p:set>
                                    <p:animEffect transition="in" filter="dissolve">
                                      <p:cBhvr>
                                        <p:cTn id="57" dur="5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78" name="Rectangle 74"/>
          <p:cNvSpPr>
            <a:spLocks noChangeArrowheads="1"/>
          </p:cNvSpPr>
          <p:nvPr/>
        </p:nvSpPr>
        <p:spPr bwMode="auto">
          <a:xfrm>
            <a:off x="3835400" y="790575"/>
            <a:ext cx="1457325" cy="414338"/>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Ravnatelj</a:t>
            </a:r>
            <a:endParaRPr lang="hr-HR" b="1" dirty="0">
              <a:latin typeface="+mn-lt"/>
              <a:ea typeface="Calibri" pitchFamily="34" charset="0"/>
              <a:cs typeface="Times New Roman" pitchFamily="18" charset="0"/>
            </a:endParaRPr>
          </a:p>
        </p:txBody>
      </p:sp>
      <p:sp>
        <p:nvSpPr>
          <p:cNvPr id="98377" name="Rectangle 73"/>
          <p:cNvSpPr>
            <a:spLocks noChangeArrowheads="1"/>
          </p:cNvSpPr>
          <p:nvPr/>
        </p:nvSpPr>
        <p:spPr bwMode="auto">
          <a:xfrm>
            <a:off x="3852863" y="147638"/>
            <a:ext cx="1457325" cy="414337"/>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Školski odbor</a:t>
            </a:r>
            <a:endParaRPr lang="hr-HR" b="1" dirty="0">
              <a:latin typeface="+mn-lt"/>
              <a:ea typeface="Calibri" pitchFamily="34" charset="0"/>
              <a:cs typeface="Times New Roman" pitchFamily="18" charset="0"/>
            </a:endParaRPr>
          </a:p>
        </p:txBody>
      </p:sp>
      <p:sp>
        <p:nvSpPr>
          <p:cNvPr id="98376" name="Rectangle 72"/>
          <p:cNvSpPr>
            <a:spLocks noChangeArrowheads="1"/>
          </p:cNvSpPr>
          <p:nvPr/>
        </p:nvSpPr>
        <p:spPr bwMode="auto">
          <a:xfrm>
            <a:off x="6110288" y="3197225"/>
            <a:ext cx="1001712" cy="500063"/>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Razredna vijeća</a:t>
            </a:r>
            <a:endParaRPr lang="hr-HR">
              <a:latin typeface="+mn-lt"/>
              <a:ea typeface="Calibri" pitchFamily="34" charset="0"/>
              <a:cs typeface="Times New Roman" pitchFamily="18" charset="0"/>
            </a:endParaRPr>
          </a:p>
        </p:txBody>
      </p:sp>
      <p:sp>
        <p:nvSpPr>
          <p:cNvPr id="98375" name="Rectangle 71"/>
          <p:cNvSpPr>
            <a:spLocks noChangeArrowheads="1"/>
          </p:cNvSpPr>
          <p:nvPr/>
        </p:nvSpPr>
        <p:spPr bwMode="auto">
          <a:xfrm>
            <a:off x="5435600" y="2322513"/>
            <a:ext cx="1676400"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46800"/>
          <a:lstStyle/>
          <a:p>
            <a:pPr fontAlgn="auto">
              <a:spcAft>
                <a:spcPts val="0"/>
              </a:spcAft>
              <a:defRPr/>
            </a:pPr>
            <a:r>
              <a:rPr lang="hr-HR" sz="1100" b="1" dirty="0">
                <a:latin typeface="+mn-lt"/>
                <a:ea typeface="Calibri" pitchFamily="34" charset="0"/>
                <a:cs typeface="Times New Roman" pitchFamily="18" charset="0"/>
              </a:rPr>
              <a:t>Učitelji</a:t>
            </a:r>
          </a:p>
          <a:p>
            <a:pPr eaLnBrk="0" fontAlgn="auto" hangingPunct="0">
              <a:spcAft>
                <a:spcPts val="0"/>
              </a:spcAft>
              <a:defRPr/>
            </a:pPr>
            <a:r>
              <a:rPr lang="hr-HR" sz="1100" b="1" dirty="0">
                <a:latin typeface="+mn-lt"/>
                <a:ea typeface="Calibri" pitchFamily="34" charset="0"/>
                <a:cs typeface="Times New Roman" pitchFamily="18" charset="0"/>
              </a:rPr>
              <a:t>(razre. i pre. nastave)</a:t>
            </a:r>
            <a:endParaRPr lang="hr-HR" b="1" dirty="0">
              <a:latin typeface="+mn-lt"/>
              <a:ea typeface="Calibri" pitchFamily="34" charset="0"/>
              <a:cs typeface="Times New Roman" pitchFamily="18" charset="0"/>
            </a:endParaRPr>
          </a:p>
        </p:txBody>
      </p:sp>
      <p:sp>
        <p:nvSpPr>
          <p:cNvPr id="98374" name="Rectangle 70"/>
          <p:cNvSpPr>
            <a:spLocks noChangeArrowheads="1"/>
          </p:cNvSpPr>
          <p:nvPr/>
        </p:nvSpPr>
        <p:spPr bwMode="auto">
          <a:xfrm>
            <a:off x="3152775" y="2322513"/>
            <a:ext cx="1954213"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Stručni suradnici</a:t>
            </a:r>
            <a:endParaRPr lang="hr-HR" b="1" dirty="0">
              <a:latin typeface="+mn-lt"/>
              <a:ea typeface="Calibri" pitchFamily="34" charset="0"/>
              <a:cs typeface="Times New Roman" pitchFamily="18" charset="0"/>
            </a:endParaRPr>
          </a:p>
        </p:txBody>
      </p:sp>
      <p:sp>
        <p:nvSpPr>
          <p:cNvPr id="98373" name="Rectangle 69"/>
          <p:cNvSpPr>
            <a:spLocks noChangeArrowheads="1"/>
          </p:cNvSpPr>
          <p:nvPr/>
        </p:nvSpPr>
        <p:spPr bwMode="auto">
          <a:xfrm>
            <a:off x="3835400" y="1458913"/>
            <a:ext cx="1457325"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Učiteljsko vijeće</a:t>
            </a:r>
            <a:endParaRPr lang="hr-HR" b="1" dirty="0">
              <a:latin typeface="+mn-lt"/>
              <a:ea typeface="Calibri" pitchFamily="34" charset="0"/>
              <a:cs typeface="Times New Roman" pitchFamily="18" charset="0"/>
            </a:endParaRPr>
          </a:p>
        </p:txBody>
      </p:sp>
      <p:sp>
        <p:nvSpPr>
          <p:cNvPr id="98372" name="Rectangle 68"/>
          <p:cNvSpPr>
            <a:spLocks noChangeArrowheads="1"/>
          </p:cNvSpPr>
          <p:nvPr/>
        </p:nvSpPr>
        <p:spPr bwMode="auto">
          <a:xfrm>
            <a:off x="908050" y="2322513"/>
            <a:ext cx="1839913" cy="43180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b="1" dirty="0">
                <a:latin typeface="+mn-lt"/>
                <a:ea typeface="Calibri" pitchFamily="34" charset="0"/>
                <a:cs typeface="Times New Roman" pitchFamily="18" charset="0"/>
              </a:rPr>
              <a:t>Administrativno-tehnička služba</a:t>
            </a:r>
            <a:endParaRPr lang="hr-HR" b="1" dirty="0">
              <a:latin typeface="+mn-lt"/>
              <a:ea typeface="Calibri" pitchFamily="34" charset="0"/>
              <a:cs typeface="Times New Roman" pitchFamily="18" charset="0"/>
            </a:endParaRPr>
          </a:p>
        </p:txBody>
      </p:sp>
      <p:sp>
        <p:nvSpPr>
          <p:cNvPr id="98371" name="Rectangle 67"/>
          <p:cNvSpPr>
            <a:spLocks noChangeArrowheads="1"/>
          </p:cNvSpPr>
          <p:nvPr/>
        </p:nvSpPr>
        <p:spPr bwMode="auto">
          <a:xfrm>
            <a:off x="6110288" y="4083050"/>
            <a:ext cx="993775" cy="415925"/>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118800"/>
          <a:lstStyle/>
          <a:p>
            <a:pPr fontAlgn="auto">
              <a:spcAft>
                <a:spcPts val="0"/>
              </a:spcAft>
              <a:defRPr/>
            </a:pPr>
            <a:r>
              <a:rPr lang="hr-HR" sz="1100">
                <a:latin typeface="+mn-lt"/>
                <a:ea typeface="Calibri" pitchFamily="34" charset="0"/>
                <a:cs typeface="Times New Roman" pitchFamily="18" charset="0"/>
              </a:rPr>
              <a:t>Razrednici</a:t>
            </a:r>
            <a:endParaRPr lang="hr-HR">
              <a:latin typeface="+mn-lt"/>
              <a:ea typeface="Calibri" pitchFamily="34" charset="0"/>
              <a:cs typeface="Times New Roman" pitchFamily="18" charset="0"/>
            </a:endParaRPr>
          </a:p>
        </p:txBody>
      </p:sp>
      <p:sp>
        <p:nvSpPr>
          <p:cNvPr id="98370" name="Rectangle 66"/>
          <p:cNvSpPr>
            <a:spLocks noChangeArrowheads="1"/>
          </p:cNvSpPr>
          <p:nvPr/>
        </p:nvSpPr>
        <p:spPr bwMode="auto">
          <a:xfrm rot="16200000">
            <a:off x="5037138" y="3595687"/>
            <a:ext cx="1301750" cy="504825"/>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Školska stručna     vijeća</a:t>
            </a:r>
            <a:endParaRPr lang="hr-HR">
              <a:latin typeface="+mn-lt"/>
              <a:ea typeface="Calibri" pitchFamily="34" charset="0"/>
              <a:cs typeface="Times New Roman" pitchFamily="18" charset="0"/>
            </a:endParaRPr>
          </a:p>
        </p:txBody>
      </p:sp>
      <p:sp>
        <p:nvSpPr>
          <p:cNvPr id="98369" name="Rectangle 65"/>
          <p:cNvSpPr>
            <a:spLocks noChangeArrowheads="1"/>
          </p:cNvSpPr>
          <p:nvPr/>
        </p:nvSpPr>
        <p:spPr bwMode="auto">
          <a:xfrm>
            <a:off x="7539038" y="3211513"/>
            <a:ext cx="1457325" cy="42386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Razredni odjeli</a:t>
            </a:r>
            <a:endParaRPr lang="hr-HR" b="1" dirty="0">
              <a:latin typeface="+mn-lt"/>
              <a:ea typeface="Calibri" pitchFamily="34" charset="0"/>
              <a:cs typeface="Times New Roman" pitchFamily="18" charset="0"/>
            </a:endParaRPr>
          </a:p>
        </p:txBody>
      </p:sp>
      <p:sp>
        <p:nvSpPr>
          <p:cNvPr id="98368" name="Rectangle 64"/>
          <p:cNvSpPr>
            <a:spLocks noChangeArrowheads="1"/>
          </p:cNvSpPr>
          <p:nvPr/>
        </p:nvSpPr>
        <p:spPr bwMode="auto">
          <a:xfrm>
            <a:off x="7508875" y="3967163"/>
            <a:ext cx="1457325" cy="39846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Razredi</a:t>
            </a:r>
            <a:endParaRPr lang="hr-HR" b="1" dirty="0">
              <a:latin typeface="+mn-lt"/>
              <a:ea typeface="Calibri" pitchFamily="34" charset="0"/>
              <a:cs typeface="Times New Roman" pitchFamily="18" charset="0"/>
            </a:endParaRPr>
          </a:p>
        </p:txBody>
      </p:sp>
      <p:sp>
        <p:nvSpPr>
          <p:cNvPr id="98367" name="Rectangle 63"/>
          <p:cNvSpPr>
            <a:spLocks noChangeArrowheads="1"/>
          </p:cNvSpPr>
          <p:nvPr/>
        </p:nvSpPr>
        <p:spPr bwMode="auto">
          <a:xfrm rot="16200000">
            <a:off x="2635250" y="3632200"/>
            <a:ext cx="1301750"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118800"/>
          <a:lstStyle/>
          <a:p>
            <a:pPr fontAlgn="auto">
              <a:spcAft>
                <a:spcPts val="0"/>
              </a:spcAft>
              <a:defRPr/>
            </a:pPr>
            <a:r>
              <a:rPr lang="hr-HR" sz="1100">
                <a:latin typeface="+mn-lt"/>
                <a:ea typeface="Calibri" pitchFamily="34" charset="0"/>
                <a:cs typeface="Times New Roman" pitchFamily="18" charset="0"/>
              </a:rPr>
              <a:t>Pedagog</a:t>
            </a:r>
            <a:endParaRPr lang="hr-HR">
              <a:latin typeface="+mn-lt"/>
              <a:ea typeface="Calibri" pitchFamily="34" charset="0"/>
              <a:cs typeface="Times New Roman" pitchFamily="18" charset="0"/>
            </a:endParaRPr>
          </a:p>
        </p:txBody>
      </p:sp>
      <p:sp>
        <p:nvSpPr>
          <p:cNvPr id="98366" name="Rectangle 62"/>
          <p:cNvSpPr>
            <a:spLocks noChangeArrowheads="1"/>
          </p:cNvSpPr>
          <p:nvPr/>
        </p:nvSpPr>
        <p:spPr bwMode="auto">
          <a:xfrm rot="16200000">
            <a:off x="4111625" y="3632200"/>
            <a:ext cx="1301750"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tIns="118800"/>
          <a:lstStyle/>
          <a:p>
            <a:pPr fontAlgn="auto">
              <a:spcAft>
                <a:spcPts val="0"/>
              </a:spcAft>
              <a:defRPr/>
            </a:pPr>
            <a:r>
              <a:rPr lang="hr-HR" sz="1100">
                <a:latin typeface="+mn-lt"/>
                <a:ea typeface="Calibri" pitchFamily="34" charset="0"/>
                <a:cs typeface="Times New Roman" pitchFamily="18" charset="0"/>
              </a:rPr>
              <a:t>Knjižničar</a:t>
            </a:r>
            <a:endParaRPr lang="hr-HR">
              <a:latin typeface="+mn-lt"/>
              <a:ea typeface="Calibri" pitchFamily="34" charset="0"/>
              <a:cs typeface="Times New Roman" pitchFamily="18" charset="0"/>
            </a:endParaRPr>
          </a:p>
        </p:txBody>
      </p:sp>
      <p:sp>
        <p:nvSpPr>
          <p:cNvPr id="98365" name="Rectangle 61"/>
          <p:cNvSpPr>
            <a:spLocks noChangeArrowheads="1"/>
          </p:cNvSpPr>
          <p:nvPr/>
        </p:nvSpPr>
        <p:spPr bwMode="auto">
          <a:xfrm rot="16200000">
            <a:off x="3400425" y="3632200"/>
            <a:ext cx="1301750" cy="4318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fontAlgn="auto">
              <a:spcAft>
                <a:spcPts val="0"/>
              </a:spcAft>
              <a:defRPr/>
            </a:pPr>
            <a:r>
              <a:rPr lang="hr-HR" sz="1100" dirty="0">
                <a:latin typeface="+mn-lt"/>
                <a:ea typeface="Calibri" pitchFamily="34" charset="0"/>
                <a:cs typeface="Times New Roman" pitchFamily="18" charset="0"/>
              </a:rPr>
              <a:t>defektolog</a:t>
            </a:r>
            <a:endParaRPr lang="hr-HR" dirty="0">
              <a:latin typeface="+mn-lt"/>
              <a:ea typeface="Calibri" pitchFamily="34" charset="0"/>
              <a:cs typeface="Times New Roman" pitchFamily="18" charset="0"/>
            </a:endParaRPr>
          </a:p>
        </p:txBody>
      </p:sp>
      <p:sp>
        <p:nvSpPr>
          <p:cNvPr id="98364" name="Rectangle 60"/>
          <p:cNvSpPr>
            <a:spLocks noChangeArrowheads="1"/>
          </p:cNvSpPr>
          <p:nvPr/>
        </p:nvSpPr>
        <p:spPr bwMode="auto">
          <a:xfrm>
            <a:off x="6408738" y="1060450"/>
            <a:ext cx="1457325" cy="39846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Vijeće učenika</a:t>
            </a:r>
            <a:endParaRPr lang="hr-HR" b="1" dirty="0">
              <a:latin typeface="+mn-lt"/>
              <a:ea typeface="Calibri" pitchFamily="34" charset="0"/>
              <a:cs typeface="Times New Roman" pitchFamily="18" charset="0"/>
            </a:endParaRPr>
          </a:p>
        </p:txBody>
      </p:sp>
      <p:sp>
        <p:nvSpPr>
          <p:cNvPr id="98363" name="Rectangle 59"/>
          <p:cNvSpPr>
            <a:spLocks noChangeArrowheads="1"/>
          </p:cNvSpPr>
          <p:nvPr/>
        </p:nvSpPr>
        <p:spPr bwMode="auto">
          <a:xfrm>
            <a:off x="6408738" y="561975"/>
            <a:ext cx="1457325" cy="39846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Vijeće roditelja</a:t>
            </a:r>
            <a:endParaRPr lang="hr-HR" b="1" dirty="0">
              <a:latin typeface="+mn-lt"/>
              <a:ea typeface="Calibri" pitchFamily="34" charset="0"/>
              <a:cs typeface="Times New Roman" pitchFamily="18" charset="0"/>
            </a:endParaRPr>
          </a:p>
        </p:txBody>
      </p:sp>
      <p:sp>
        <p:nvSpPr>
          <p:cNvPr id="98362" name="Rectangle 58"/>
          <p:cNvSpPr>
            <a:spLocks noChangeArrowheads="1"/>
          </p:cNvSpPr>
          <p:nvPr/>
        </p:nvSpPr>
        <p:spPr bwMode="auto">
          <a:xfrm rot="16200000">
            <a:off x="1832769" y="3648869"/>
            <a:ext cx="1301750" cy="398462"/>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Računovodstvo</a:t>
            </a:r>
          </a:p>
        </p:txBody>
      </p:sp>
      <p:sp>
        <p:nvSpPr>
          <p:cNvPr id="98361" name="Rectangle 57"/>
          <p:cNvSpPr>
            <a:spLocks noChangeArrowheads="1"/>
          </p:cNvSpPr>
          <p:nvPr/>
        </p:nvSpPr>
        <p:spPr bwMode="auto">
          <a:xfrm rot="16200000">
            <a:off x="1212057" y="5039518"/>
            <a:ext cx="901700" cy="39846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Kuharice</a:t>
            </a:r>
            <a:endParaRPr lang="hr-HR">
              <a:latin typeface="+mn-lt"/>
              <a:ea typeface="Calibri" pitchFamily="34" charset="0"/>
              <a:cs typeface="Times New Roman" pitchFamily="18" charset="0"/>
            </a:endParaRPr>
          </a:p>
        </p:txBody>
      </p:sp>
      <p:sp>
        <p:nvSpPr>
          <p:cNvPr id="98360" name="Rectangle 56"/>
          <p:cNvSpPr>
            <a:spLocks noChangeArrowheads="1"/>
          </p:cNvSpPr>
          <p:nvPr/>
        </p:nvSpPr>
        <p:spPr bwMode="auto">
          <a:xfrm rot="16200000">
            <a:off x="114300" y="5067300"/>
            <a:ext cx="901700" cy="34290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Domari</a:t>
            </a:r>
            <a:endParaRPr lang="hr-HR">
              <a:latin typeface="+mn-lt"/>
              <a:ea typeface="Calibri" pitchFamily="34" charset="0"/>
              <a:cs typeface="Times New Roman" pitchFamily="18" charset="0"/>
            </a:endParaRPr>
          </a:p>
        </p:txBody>
      </p:sp>
      <p:sp>
        <p:nvSpPr>
          <p:cNvPr id="98359" name="Rectangle 55"/>
          <p:cNvSpPr>
            <a:spLocks noChangeArrowheads="1"/>
          </p:cNvSpPr>
          <p:nvPr/>
        </p:nvSpPr>
        <p:spPr bwMode="auto">
          <a:xfrm rot="16200000">
            <a:off x="658019" y="5039519"/>
            <a:ext cx="901700" cy="398462"/>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a:latin typeface="+mn-lt"/>
                <a:ea typeface="Calibri" pitchFamily="34" charset="0"/>
                <a:cs typeface="Times New Roman" pitchFamily="18" charset="0"/>
              </a:rPr>
              <a:t>Spremačie</a:t>
            </a:r>
            <a:endParaRPr lang="hr-HR">
              <a:latin typeface="+mn-lt"/>
              <a:ea typeface="Calibri" pitchFamily="34" charset="0"/>
              <a:cs typeface="Times New Roman" pitchFamily="18" charset="0"/>
            </a:endParaRPr>
          </a:p>
        </p:txBody>
      </p:sp>
      <p:sp>
        <p:nvSpPr>
          <p:cNvPr id="98358" name="Rectangle 54"/>
          <p:cNvSpPr>
            <a:spLocks noChangeArrowheads="1"/>
          </p:cNvSpPr>
          <p:nvPr/>
        </p:nvSpPr>
        <p:spPr bwMode="auto">
          <a:xfrm>
            <a:off x="7539038" y="4619625"/>
            <a:ext cx="1457325" cy="39687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tIns="118800"/>
          <a:lstStyle/>
          <a:p>
            <a:pPr fontAlgn="auto">
              <a:spcAft>
                <a:spcPts val="0"/>
              </a:spcAft>
              <a:defRPr/>
            </a:pPr>
            <a:r>
              <a:rPr lang="hr-HR" sz="1100" b="1" dirty="0">
                <a:latin typeface="+mn-lt"/>
                <a:ea typeface="Calibri" pitchFamily="34" charset="0"/>
                <a:cs typeface="Times New Roman" pitchFamily="18" charset="0"/>
              </a:rPr>
              <a:t>Učenici</a:t>
            </a:r>
            <a:endParaRPr lang="hr-HR" b="1" dirty="0">
              <a:latin typeface="+mn-lt"/>
              <a:ea typeface="Calibri" pitchFamily="34" charset="0"/>
              <a:cs typeface="Times New Roman" pitchFamily="18" charset="0"/>
            </a:endParaRPr>
          </a:p>
        </p:txBody>
      </p:sp>
      <p:sp>
        <p:nvSpPr>
          <p:cNvPr id="98357" name="Rectangle 53"/>
          <p:cNvSpPr>
            <a:spLocks noChangeArrowheads="1"/>
          </p:cNvSpPr>
          <p:nvPr/>
        </p:nvSpPr>
        <p:spPr bwMode="auto">
          <a:xfrm rot="16200000">
            <a:off x="456407" y="3648868"/>
            <a:ext cx="1301750" cy="39846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fontAlgn="auto">
              <a:spcAft>
                <a:spcPts val="0"/>
              </a:spcAft>
              <a:defRPr/>
            </a:pPr>
            <a:r>
              <a:rPr lang="hr-HR" sz="1100" dirty="0">
                <a:latin typeface="+mn-lt"/>
                <a:ea typeface="Calibri" pitchFamily="34" charset="0"/>
                <a:cs typeface="Times New Roman" pitchFamily="18" charset="0"/>
              </a:rPr>
              <a:t>Tajništvo</a:t>
            </a:r>
          </a:p>
        </p:txBody>
      </p:sp>
      <p:cxnSp>
        <p:nvCxnSpPr>
          <p:cNvPr id="27672" name="AutoShape 51"/>
          <p:cNvCxnSpPr>
            <a:cxnSpLocks noChangeShapeType="1"/>
          </p:cNvCxnSpPr>
          <p:nvPr/>
        </p:nvCxnSpPr>
        <p:spPr bwMode="auto">
          <a:xfrm>
            <a:off x="4556125" y="1204913"/>
            <a:ext cx="0" cy="254000"/>
          </a:xfrm>
          <a:prstGeom prst="straightConnector1">
            <a:avLst/>
          </a:prstGeom>
          <a:noFill/>
          <a:ln w="19050">
            <a:solidFill>
              <a:srgbClr val="000000"/>
            </a:solidFill>
            <a:round/>
            <a:headEnd/>
            <a:tailEnd/>
          </a:ln>
        </p:spPr>
      </p:cxnSp>
      <p:cxnSp>
        <p:nvCxnSpPr>
          <p:cNvPr id="27673" name="AutoShape 50"/>
          <p:cNvCxnSpPr>
            <a:cxnSpLocks noChangeShapeType="1"/>
          </p:cNvCxnSpPr>
          <p:nvPr/>
        </p:nvCxnSpPr>
        <p:spPr bwMode="auto">
          <a:xfrm flipH="1">
            <a:off x="3348038" y="2968625"/>
            <a:ext cx="7937" cy="228600"/>
          </a:xfrm>
          <a:prstGeom prst="straightConnector1">
            <a:avLst/>
          </a:prstGeom>
          <a:noFill/>
          <a:ln w="19050">
            <a:solidFill>
              <a:srgbClr val="000000"/>
            </a:solidFill>
            <a:round/>
            <a:headEnd/>
            <a:tailEnd/>
          </a:ln>
        </p:spPr>
      </p:cxnSp>
      <p:cxnSp>
        <p:nvCxnSpPr>
          <p:cNvPr id="27674" name="AutoShape 49"/>
          <p:cNvCxnSpPr>
            <a:cxnSpLocks noChangeShapeType="1"/>
            <a:endCxn id="98376" idx="0"/>
          </p:cNvCxnSpPr>
          <p:nvPr/>
        </p:nvCxnSpPr>
        <p:spPr bwMode="auto">
          <a:xfrm>
            <a:off x="6607175" y="2754313"/>
            <a:ext cx="4763" cy="442912"/>
          </a:xfrm>
          <a:prstGeom prst="straightConnector1">
            <a:avLst/>
          </a:prstGeom>
          <a:noFill/>
          <a:ln w="19050">
            <a:solidFill>
              <a:srgbClr val="000000"/>
            </a:solidFill>
            <a:round/>
            <a:headEnd/>
            <a:tailEnd/>
          </a:ln>
        </p:spPr>
      </p:cxnSp>
      <p:cxnSp>
        <p:nvCxnSpPr>
          <p:cNvPr id="27675" name="AutoShape 48"/>
          <p:cNvCxnSpPr>
            <a:cxnSpLocks noChangeShapeType="1"/>
          </p:cNvCxnSpPr>
          <p:nvPr/>
        </p:nvCxnSpPr>
        <p:spPr bwMode="auto">
          <a:xfrm>
            <a:off x="611188" y="4660900"/>
            <a:ext cx="1081087" cy="1588"/>
          </a:xfrm>
          <a:prstGeom prst="straightConnector1">
            <a:avLst/>
          </a:prstGeom>
          <a:noFill/>
          <a:ln w="19050">
            <a:solidFill>
              <a:srgbClr val="000000"/>
            </a:solidFill>
            <a:round/>
            <a:headEnd/>
            <a:tailEnd/>
          </a:ln>
        </p:spPr>
      </p:cxnSp>
      <p:cxnSp>
        <p:nvCxnSpPr>
          <p:cNvPr id="27676" name="AutoShape 46"/>
          <p:cNvCxnSpPr>
            <a:cxnSpLocks noChangeShapeType="1"/>
            <a:stCxn id="98372" idx="2"/>
          </p:cNvCxnSpPr>
          <p:nvPr/>
        </p:nvCxnSpPr>
        <p:spPr bwMode="auto">
          <a:xfrm>
            <a:off x="1828800" y="2754313"/>
            <a:ext cx="0" cy="234950"/>
          </a:xfrm>
          <a:prstGeom prst="straightConnector1">
            <a:avLst/>
          </a:prstGeom>
          <a:noFill/>
          <a:ln w="19050">
            <a:solidFill>
              <a:srgbClr val="000000"/>
            </a:solidFill>
            <a:round/>
            <a:headEnd/>
            <a:tailEnd/>
          </a:ln>
        </p:spPr>
      </p:cxnSp>
      <p:cxnSp>
        <p:nvCxnSpPr>
          <p:cNvPr id="27677" name="AutoShape 45"/>
          <p:cNvCxnSpPr>
            <a:cxnSpLocks noChangeShapeType="1"/>
          </p:cNvCxnSpPr>
          <p:nvPr/>
        </p:nvCxnSpPr>
        <p:spPr bwMode="auto">
          <a:xfrm>
            <a:off x="3355975" y="2965450"/>
            <a:ext cx="1406525" cy="1588"/>
          </a:xfrm>
          <a:prstGeom prst="straightConnector1">
            <a:avLst/>
          </a:prstGeom>
          <a:noFill/>
          <a:ln w="19050">
            <a:solidFill>
              <a:srgbClr val="000000"/>
            </a:solidFill>
            <a:round/>
            <a:headEnd/>
            <a:tailEnd/>
          </a:ln>
        </p:spPr>
      </p:cxnSp>
      <p:cxnSp>
        <p:nvCxnSpPr>
          <p:cNvPr id="27678" name="AutoShape 44"/>
          <p:cNvCxnSpPr>
            <a:cxnSpLocks noChangeShapeType="1"/>
            <a:stCxn id="98371" idx="0"/>
            <a:endCxn id="98376" idx="2"/>
          </p:cNvCxnSpPr>
          <p:nvPr/>
        </p:nvCxnSpPr>
        <p:spPr bwMode="auto">
          <a:xfrm flipV="1">
            <a:off x="6607175" y="3697288"/>
            <a:ext cx="4763" cy="385762"/>
          </a:xfrm>
          <a:prstGeom prst="straightConnector1">
            <a:avLst/>
          </a:prstGeom>
          <a:noFill/>
          <a:ln w="19050">
            <a:solidFill>
              <a:srgbClr val="000000"/>
            </a:solidFill>
            <a:round/>
            <a:headEnd/>
            <a:tailEnd/>
          </a:ln>
        </p:spPr>
      </p:cxnSp>
      <p:cxnSp>
        <p:nvCxnSpPr>
          <p:cNvPr id="27679" name="AutoShape 43"/>
          <p:cNvCxnSpPr>
            <a:cxnSpLocks noChangeShapeType="1"/>
          </p:cNvCxnSpPr>
          <p:nvPr/>
        </p:nvCxnSpPr>
        <p:spPr bwMode="auto">
          <a:xfrm>
            <a:off x="4068763" y="2093913"/>
            <a:ext cx="0" cy="228600"/>
          </a:xfrm>
          <a:prstGeom prst="straightConnector1">
            <a:avLst/>
          </a:prstGeom>
          <a:noFill/>
          <a:ln w="19050">
            <a:solidFill>
              <a:srgbClr val="000000"/>
            </a:solidFill>
            <a:round/>
            <a:headEnd/>
            <a:tailEnd/>
          </a:ln>
        </p:spPr>
      </p:cxnSp>
      <p:cxnSp>
        <p:nvCxnSpPr>
          <p:cNvPr id="27680" name="AutoShape 42"/>
          <p:cNvCxnSpPr>
            <a:cxnSpLocks noChangeShapeType="1"/>
          </p:cNvCxnSpPr>
          <p:nvPr/>
        </p:nvCxnSpPr>
        <p:spPr bwMode="auto">
          <a:xfrm>
            <a:off x="8729663" y="996950"/>
            <a:ext cx="1587" cy="2200275"/>
          </a:xfrm>
          <a:prstGeom prst="straightConnector1">
            <a:avLst/>
          </a:prstGeom>
          <a:noFill/>
          <a:ln w="19050">
            <a:solidFill>
              <a:srgbClr val="000000"/>
            </a:solidFill>
            <a:round/>
            <a:headEnd/>
            <a:tailEnd/>
          </a:ln>
        </p:spPr>
      </p:cxnSp>
      <p:cxnSp>
        <p:nvCxnSpPr>
          <p:cNvPr id="27681" name="AutoShape 41"/>
          <p:cNvCxnSpPr>
            <a:cxnSpLocks noChangeShapeType="1"/>
          </p:cNvCxnSpPr>
          <p:nvPr/>
        </p:nvCxnSpPr>
        <p:spPr bwMode="auto">
          <a:xfrm>
            <a:off x="8547100" y="771525"/>
            <a:ext cx="0" cy="476250"/>
          </a:xfrm>
          <a:prstGeom prst="straightConnector1">
            <a:avLst/>
          </a:prstGeom>
          <a:noFill/>
          <a:ln w="19050">
            <a:solidFill>
              <a:srgbClr val="000000"/>
            </a:solidFill>
            <a:round/>
            <a:headEnd/>
            <a:tailEnd/>
          </a:ln>
        </p:spPr>
      </p:cxnSp>
      <p:cxnSp>
        <p:nvCxnSpPr>
          <p:cNvPr id="27682" name="AutoShape 40"/>
          <p:cNvCxnSpPr>
            <a:cxnSpLocks noChangeShapeType="1"/>
          </p:cNvCxnSpPr>
          <p:nvPr/>
        </p:nvCxnSpPr>
        <p:spPr bwMode="auto">
          <a:xfrm flipH="1">
            <a:off x="7861300" y="771525"/>
            <a:ext cx="682625" cy="0"/>
          </a:xfrm>
          <a:prstGeom prst="straightConnector1">
            <a:avLst/>
          </a:prstGeom>
          <a:noFill/>
          <a:ln w="19050">
            <a:solidFill>
              <a:srgbClr val="000000"/>
            </a:solidFill>
            <a:round/>
            <a:headEnd/>
            <a:tailEnd/>
          </a:ln>
        </p:spPr>
      </p:cxnSp>
      <p:cxnSp>
        <p:nvCxnSpPr>
          <p:cNvPr id="27683" name="AutoShape 39"/>
          <p:cNvCxnSpPr>
            <a:cxnSpLocks noChangeShapeType="1"/>
          </p:cNvCxnSpPr>
          <p:nvPr/>
        </p:nvCxnSpPr>
        <p:spPr bwMode="auto">
          <a:xfrm flipH="1">
            <a:off x="8547100" y="996950"/>
            <a:ext cx="184150" cy="1588"/>
          </a:xfrm>
          <a:prstGeom prst="straightConnector1">
            <a:avLst/>
          </a:prstGeom>
          <a:noFill/>
          <a:ln w="19050">
            <a:solidFill>
              <a:srgbClr val="000000"/>
            </a:solidFill>
            <a:round/>
            <a:headEnd/>
            <a:tailEnd/>
          </a:ln>
        </p:spPr>
      </p:cxnSp>
      <p:cxnSp>
        <p:nvCxnSpPr>
          <p:cNvPr id="27684" name="AutoShape 38"/>
          <p:cNvCxnSpPr>
            <a:cxnSpLocks noChangeShapeType="1"/>
          </p:cNvCxnSpPr>
          <p:nvPr/>
        </p:nvCxnSpPr>
        <p:spPr bwMode="auto">
          <a:xfrm flipH="1">
            <a:off x="7861300" y="1247775"/>
            <a:ext cx="677863" cy="0"/>
          </a:xfrm>
          <a:prstGeom prst="straightConnector1">
            <a:avLst/>
          </a:prstGeom>
          <a:noFill/>
          <a:ln w="19050">
            <a:solidFill>
              <a:srgbClr val="000000"/>
            </a:solidFill>
            <a:round/>
            <a:headEnd/>
            <a:tailEnd/>
          </a:ln>
        </p:spPr>
      </p:cxnSp>
      <p:cxnSp>
        <p:nvCxnSpPr>
          <p:cNvPr id="27685" name="AutoShape 37"/>
          <p:cNvCxnSpPr>
            <a:cxnSpLocks noChangeShapeType="1"/>
          </p:cNvCxnSpPr>
          <p:nvPr/>
        </p:nvCxnSpPr>
        <p:spPr bwMode="auto">
          <a:xfrm>
            <a:off x="5740400" y="790575"/>
            <a:ext cx="0" cy="457200"/>
          </a:xfrm>
          <a:prstGeom prst="straightConnector1">
            <a:avLst/>
          </a:prstGeom>
          <a:noFill/>
          <a:ln w="19050">
            <a:solidFill>
              <a:srgbClr val="000000"/>
            </a:solidFill>
            <a:round/>
            <a:headEnd/>
            <a:tailEnd/>
          </a:ln>
        </p:spPr>
      </p:cxnSp>
      <p:cxnSp>
        <p:nvCxnSpPr>
          <p:cNvPr id="27686" name="AutoShape 36"/>
          <p:cNvCxnSpPr>
            <a:cxnSpLocks noChangeShapeType="1"/>
          </p:cNvCxnSpPr>
          <p:nvPr/>
        </p:nvCxnSpPr>
        <p:spPr bwMode="auto">
          <a:xfrm>
            <a:off x="5740400" y="790575"/>
            <a:ext cx="681038" cy="0"/>
          </a:xfrm>
          <a:prstGeom prst="straightConnector1">
            <a:avLst/>
          </a:prstGeom>
          <a:noFill/>
          <a:ln w="19050">
            <a:solidFill>
              <a:srgbClr val="000000"/>
            </a:solidFill>
            <a:round/>
            <a:headEnd/>
            <a:tailEnd/>
          </a:ln>
        </p:spPr>
      </p:cxnSp>
      <p:cxnSp>
        <p:nvCxnSpPr>
          <p:cNvPr id="27687" name="AutoShape 35"/>
          <p:cNvCxnSpPr>
            <a:cxnSpLocks noChangeShapeType="1"/>
          </p:cNvCxnSpPr>
          <p:nvPr/>
        </p:nvCxnSpPr>
        <p:spPr bwMode="auto">
          <a:xfrm>
            <a:off x="5740400" y="1235075"/>
            <a:ext cx="681038" cy="1588"/>
          </a:xfrm>
          <a:prstGeom prst="straightConnector1">
            <a:avLst/>
          </a:prstGeom>
          <a:noFill/>
          <a:ln w="19050">
            <a:solidFill>
              <a:srgbClr val="000000"/>
            </a:solidFill>
            <a:round/>
            <a:headEnd/>
            <a:tailEnd/>
          </a:ln>
        </p:spPr>
      </p:cxnSp>
      <p:cxnSp>
        <p:nvCxnSpPr>
          <p:cNvPr id="27688" name="AutoShape 31"/>
          <p:cNvCxnSpPr>
            <a:cxnSpLocks noChangeShapeType="1"/>
          </p:cNvCxnSpPr>
          <p:nvPr/>
        </p:nvCxnSpPr>
        <p:spPr bwMode="auto">
          <a:xfrm flipH="1">
            <a:off x="7112000" y="2492375"/>
            <a:ext cx="166688" cy="1588"/>
          </a:xfrm>
          <a:prstGeom prst="straightConnector1">
            <a:avLst/>
          </a:prstGeom>
          <a:noFill/>
          <a:ln w="19050">
            <a:solidFill>
              <a:srgbClr val="000000"/>
            </a:solidFill>
            <a:round/>
            <a:headEnd/>
            <a:tailEnd/>
          </a:ln>
        </p:spPr>
      </p:cxnSp>
      <p:cxnSp>
        <p:nvCxnSpPr>
          <p:cNvPr id="27689" name="AutoShape 28"/>
          <p:cNvCxnSpPr>
            <a:cxnSpLocks noChangeShapeType="1"/>
          </p:cNvCxnSpPr>
          <p:nvPr/>
        </p:nvCxnSpPr>
        <p:spPr bwMode="auto">
          <a:xfrm>
            <a:off x="4556125" y="561975"/>
            <a:ext cx="0" cy="228600"/>
          </a:xfrm>
          <a:prstGeom prst="straightConnector1">
            <a:avLst/>
          </a:prstGeom>
          <a:noFill/>
          <a:ln w="19050">
            <a:solidFill>
              <a:srgbClr val="000000"/>
            </a:solidFill>
            <a:round/>
            <a:headEnd/>
            <a:tailEnd/>
          </a:ln>
        </p:spPr>
      </p:cxnSp>
      <p:sp>
        <p:nvSpPr>
          <p:cNvPr id="27690" name="Rectangle 27"/>
          <p:cNvSpPr>
            <a:spLocks noChangeArrowheads="1"/>
          </p:cNvSpPr>
          <p:nvPr/>
        </p:nvSpPr>
        <p:spPr bwMode="auto">
          <a:xfrm>
            <a:off x="3752850" y="5949950"/>
            <a:ext cx="1604963" cy="546100"/>
          </a:xfrm>
          <a:prstGeom prst="rect">
            <a:avLst/>
          </a:prstGeom>
          <a:solidFill>
            <a:srgbClr val="FFFFFF"/>
          </a:solidFill>
          <a:ln w="12700">
            <a:solidFill>
              <a:srgbClr val="C0504D"/>
            </a:solidFill>
            <a:prstDash val="dash"/>
            <a:miter lim="800000"/>
            <a:headEnd/>
            <a:tailEnd/>
          </a:ln>
        </p:spPr>
        <p:txBody>
          <a:bodyPr tIns="154800"/>
          <a:lstStyle/>
          <a:p>
            <a:r>
              <a:rPr lang="hr-HR" sz="1100" b="1">
                <a:latin typeface="Candara" pitchFamily="34" charset="0"/>
                <a:ea typeface="Calibri" pitchFamily="34" charset="0"/>
                <a:cs typeface="Times New Roman" pitchFamily="18" charset="0"/>
              </a:rPr>
              <a:t>Povjerenstva za …</a:t>
            </a:r>
            <a:endParaRPr lang="hr-HR" b="1">
              <a:latin typeface="Candara" pitchFamily="34" charset="0"/>
              <a:ea typeface="Calibri" pitchFamily="34" charset="0"/>
              <a:cs typeface="Times New Roman" pitchFamily="18" charset="0"/>
            </a:endParaRPr>
          </a:p>
        </p:txBody>
      </p:sp>
      <p:sp>
        <p:nvSpPr>
          <p:cNvPr id="27691" name="Rectangle 26"/>
          <p:cNvSpPr>
            <a:spLocks noChangeArrowheads="1"/>
          </p:cNvSpPr>
          <p:nvPr/>
        </p:nvSpPr>
        <p:spPr bwMode="auto">
          <a:xfrm>
            <a:off x="5688013" y="5949950"/>
            <a:ext cx="1701800" cy="546100"/>
          </a:xfrm>
          <a:prstGeom prst="rect">
            <a:avLst/>
          </a:prstGeom>
          <a:solidFill>
            <a:srgbClr val="FFFFFF"/>
          </a:solidFill>
          <a:ln w="12700">
            <a:solidFill>
              <a:srgbClr val="C0504D"/>
            </a:solidFill>
            <a:prstDash val="dash"/>
            <a:miter lim="800000"/>
            <a:headEnd/>
            <a:tailEnd/>
          </a:ln>
        </p:spPr>
        <p:txBody>
          <a:bodyPr tIns="154800"/>
          <a:lstStyle/>
          <a:p>
            <a:r>
              <a:rPr lang="hr-HR" sz="1100" b="1">
                <a:latin typeface="Candara" pitchFamily="34" charset="0"/>
                <a:ea typeface="Calibri" pitchFamily="34" charset="0"/>
                <a:cs typeface="Times New Roman" pitchFamily="18" charset="0"/>
              </a:rPr>
              <a:t>Radne skupine za …</a:t>
            </a:r>
            <a:endParaRPr lang="hr-HR" b="1">
              <a:latin typeface="Candara" pitchFamily="34" charset="0"/>
              <a:ea typeface="Calibri" pitchFamily="34" charset="0"/>
              <a:cs typeface="Times New Roman" pitchFamily="18" charset="0"/>
            </a:endParaRPr>
          </a:p>
        </p:txBody>
      </p:sp>
      <p:sp>
        <p:nvSpPr>
          <p:cNvPr id="27692" name="Rectangle 25"/>
          <p:cNvSpPr>
            <a:spLocks noChangeArrowheads="1"/>
          </p:cNvSpPr>
          <p:nvPr/>
        </p:nvSpPr>
        <p:spPr bwMode="auto">
          <a:xfrm>
            <a:off x="2152650" y="5949950"/>
            <a:ext cx="1350963" cy="546100"/>
          </a:xfrm>
          <a:prstGeom prst="rect">
            <a:avLst/>
          </a:prstGeom>
          <a:solidFill>
            <a:srgbClr val="FFFFFF"/>
          </a:solidFill>
          <a:ln w="12700">
            <a:solidFill>
              <a:srgbClr val="C0504D"/>
            </a:solidFill>
            <a:prstDash val="dash"/>
            <a:miter lim="800000"/>
            <a:headEnd/>
            <a:tailEnd/>
          </a:ln>
        </p:spPr>
        <p:txBody>
          <a:bodyPr tIns="154800"/>
          <a:lstStyle/>
          <a:p>
            <a:r>
              <a:rPr lang="hr-HR" sz="1100" b="1">
                <a:latin typeface="Candara" pitchFamily="34" charset="0"/>
                <a:ea typeface="Calibri" pitchFamily="34" charset="0"/>
                <a:cs typeface="Times New Roman" pitchFamily="18" charset="0"/>
              </a:rPr>
              <a:t>Tim za kvalitetu</a:t>
            </a:r>
            <a:endParaRPr lang="hr-HR" b="1">
              <a:latin typeface="Candara" pitchFamily="34" charset="0"/>
              <a:ea typeface="Calibri" pitchFamily="34" charset="0"/>
              <a:cs typeface="Times New Roman" pitchFamily="18" charset="0"/>
            </a:endParaRPr>
          </a:p>
        </p:txBody>
      </p:sp>
      <p:sp>
        <p:nvSpPr>
          <p:cNvPr id="27693" name="AutoShape 24"/>
          <p:cNvSpPr>
            <a:spLocks/>
          </p:cNvSpPr>
          <p:nvPr/>
        </p:nvSpPr>
        <p:spPr bwMode="auto">
          <a:xfrm rot="-5400000">
            <a:off x="4724401" y="2919412"/>
            <a:ext cx="203200" cy="5426075"/>
          </a:xfrm>
          <a:prstGeom prst="leftBrace">
            <a:avLst>
              <a:gd name="adj1" fmla="val 222526"/>
              <a:gd name="adj2" fmla="val 50000"/>
            </a:avLst>
          </a:prstGeom>
          <a:noFill/>
          <a:ln w="19050">
            <a:solidFill>
              <a:srgbClr val="000000"/>
            </a:solidFill>
            <a:round/>
            <a:headEnd/>
            <a:tailEnd/>
          </a:ln>
        </p:spPr>
        <p:txBody>
          <a:bodyPr/>
          <a:lstStyle/>
          <a:p>
            <a:endParaRPr lang="hr-HR">
              <a:latin typeface="Candara" pitchFamily="34" charset="0"/>
            </a:endParaRPr>
          </a:p>
        </p:txBody>
      </p:sp>
      <p:cxnSp>
        <p:nvCxnSpPr>
          <p:cNvPr id="27694" name="AutoShape 23"/>
          <p:cNvCxnSpPr>
            <a:cxnSpLocks noChangeShapeType="1"/>
          </p:cNvCxnSpPr>
          <p:nvPr/>
        </p:nvCxnSpPr>
        <p:spPr bwMode="auto">
          <a:xfrm>
            <a:off x="4556125" y="1930400"/>
            <a:ext cx="0" cy="177800"/>
          </a:xfrm>
          <a:prstGeom prst="straightConnector1">
            <a:avLst/>
          </a:prstGeom>
          <a:noFill/>
          <a:ln w="19050">
            <a:solidFill>
              <a:srgbClr val="000000"/>
            </a:solidFill>
            <a:round/>
            <a:headEnd/>
            <a:tailEnd/>
          </a:ln>
        </p:spPr>
      </p:cxnSp>
      <p:cxnSp>
        <p:nvCxnSpPr>
          <p:cNvPr id="27695" name="AutoShape 22"/>
          <p:cNvCxnSpPr>
            <a:cxnSpLocks noChangeShapeType="1"/>
          </p:cNvCxnSpPr>
          <p:nvPr/>
        </p:nvCxnSpPr>
        <p:spPr bwMode="auto">
          <a:xfrm>
            <a:off x="4067175" y="2106613"/>
            <a:ext cx="2206625" cy="1587"/>
          </a:xfrm>
          <a:prstGeom prst="straightConnector1">
            <a:avLst/>
          </a:prstGeom>
          <a:noFill/>
          <a:ln w="19050">
            <a:solidFill>
              <a:srgbClr val="000000"/>
            </a:solidFill>
            <a:round/>
            <a:headEnd/>
            <a:tailEnd/>
          </a:ln>
        </p:spPr>
      </p:cxnSp>
      <p:cxnSp>
        <p:nvCxnSpPr>
          <p:cNvPr id="27696" name="AutoShape 21"/>
          <p:cNvCxnSpPr>
            <a:cxnSpLocks noChangeShapeType="1"/>
            <a:endCxn id="98365" idx="3"/>
          </p:cNvCxnSpPr>
          <p:nvPr/>
        </p:nvCxnSpPr>
        <p:spPr bwMode="auto">
          <a:xfrm>
            <a:off x="4051300" y="2754313"/>
            <a:ext cx="0" cy="442912"/>
          </a:xfrm>
          <a:prstGeom prst="straightConnector1">
            <a:avLst/>
          </a:prstGeom>
          <a:noFill/>
          <a:ln w="19050">
            <a:solidFill>
              <a:srgbClr val="000000"/>
            </a:solidFill>
            <a:round/>
            <a:headEnd/>
            <a:tailEnd/>
          </a:ln>
        </p:spPr>
      </p:cxnSp>
      <p:cxnSp>
        <p:nvCxnSpPr>
          <p:cNvPr id="27697" name="AutoShape 20"/>
          <p:cNvCxnSpPr>
            <a:cxnSpLocks noChangeShapeType="1"/>
            <a:endCxn id="98366" idx="3"/>
          </p:cNvCxnSpPr>
          <p:nvPr/>
        </p:nvCxnSpPr>
        <p:spPr bwMode="auto">
          <a:xfrm>
            <a:off x="4762500" y="2968625"/>
            <a:ext cx="0" cy="228600"/>
          </a:xfrm>
          <a:prstGeom prst="straightConnector1">
            <a:avLst/>
          </a:prstGeom>
          <a:noFill/>
          <a:ln w="19050">
            <a:solidFill>
              <a:srgbClr val="000000"/>
            </a:solidFill>
            <a:round/>
            <a:headEnd/>
            <a:tailEnd/>
          </a:ln>
        </p:spPr>
      </p:cxnSp>
      <p:cxnSp>
        <p:nvCxnSpPr>
          <p:cNvPr id="27698" name="AutoShape 19"/>
          <p:cNvCxnSpPr>
            <a:cxnSpLocks noChangeShapeType="1"/>
          </p:cNvCxnSpPr>
          <p:nvPr/>
        </p:nvCxnSpPr>
        <p:spPr bwMode="auto">
          <a:xfrm>
            <a:off x="4932363" y="2786063"/>
            <a:ext cx="9525" cy="201612"/>
          </a:xfrm>
          <a:prstGeom prst="straightConnector1">
            <a:avLst/>
          </a:prstGeom>
          <a:noFill/>
          <a:ln w="19050">
            <a:solidFill>
              <a:srgbClr val="000000"/>
            </a:solidFill>
            <a:round/>
            <a:headEnd/>
            <a:tailEnd/>
          </a:ln>
        </p:spPr>
      </p:cxnSp>
      <p:cxnSp>
        <p:nvCxnSpPr>
          <p:cNvPr id="27699" name="AutoShape 18"/>
          <p:cNvCxnSpPr>
            <a:cxnSpLocks noChangeShapeType="1"/>
          </p:cNvCxnSpPr>
          <p:nvPr/>
        </p:nvCxnSpPr>
        <p:spPr bwMode="auto">
          <a:xfrm>
            <a:off x="1108075" y="2989263"/>
            <a:ext cx="1376363" cy="0"/>
          </a:xfrm>
          <a:prstGeom prst="straightConnector1">
            <a:avLst/>
          </a:prstGeom>
          <a:noFill/>
          <a:ln w="19050">
            <a:solidFill>
              <a:srgbClr val="000000"/>
            </a:solidFill>
            <a:round/>
            <a:headEnd/>
            <a:tailEnd/>
          </a:ln>
        </p:spPr>
      </p:cxnSp>
      <p:cxnSp>
        <p:nvCxnSpPr>
          <p:cNvPr id="27700" name="AutoShape 17"/>
          <p:cNvCxnSpPr>
            <a:cxnSpLocks noChangeShapeType="1"/>
            <a:endCxn id="98362" idx="3"/>
          </p:cNvCxnSpPr>
          <p:nvPr/>
        </p:nvCxnSpPr>
        <p:spPr bwMode="auto">
          <a:xfrm>
            <a:off x="2482850" y="2987675"/>
            <a:ext cx="0" cy="211138"/>
          </a:xfrm>
          <a:prstGeom prst="straightConnector1">
            <a:avLst/>
          </a:prstGeom>
          <a:noFill/>
          <a:ln w="19050">
            <a:solidFill>
              <a:srgbClr val="000000"/>
            </a:solidFill>
            <a:round/>
            <a:headEnd/>
            <a:tailEnd/>
          </a:ln>
        </p:spPr>
      </p:cxnSp>
      <p:cxnSp>
        <p:nvCxnSpPr>
          <p:cNvPr id="27701" name="AutoShape 16"/>
          <p:cNvCxnSpPr>
            <a:cxnSpLocks noChangeShapeType="1"/>
            <a:endCxn id="98357" idx="3"/>
          </p:cNvCxnSpPr>
          <p:nvPr/>
        </p:nvCxnSpPr>
        <p:spPr bwMode="auto">
          <a:xfrm>
            <a:off x="1106488" y="2989263"/>
            <a:ext cx="0" cy="209550"/>
          </a:xfrm>
          <a:prstGeom prst="straightConnector1">
            <a:avLst/>
          </a:prstGeom>
          <a:noFill/>
          <a:ln w="19050">
            <a:solidFill>
              <a:srgbClr val="000000"/>
            </a:solidFill>
            <a:round/>
            <a:headEnd/>
            <a:tailEnd/>
          </a:ln>
        </p:spPr>
      </p:cxnSp>
      <p:cxnSp>
        <p:nvCxnSpPr>
          <p:cNvPr id="27702" name="AutoShape 15"/>
          <p:cNvCxnSpPr>
            <a:cxnSpLocks noChangeShapeType="1"/>
            <a:endCxn id="98375" idx="0"/>
          </p:cNvCxnSpPr>
          <p:nvPr/>
        </p:nvCxnSpPr>
        <p:spPr bwMode="auto">
          <a:xfrm>
            <a:off x="6273800" y="2108200"/>
            <a:ext cx="0" cy="214313"/>
          </a:xfrm>
          <a:prstGeom prst="straightConnector1">
            <a:avLst/>
          </a:prstGeom>
          <a:noFill/>
          <a:ln w="19050">
            <a:solidFill>
              <a:srgbClr val="000000"/>
            </a:solidFill>
            <a:round/>
            <a:headEnd/>
            <a:tailEnd/>
          </a:ln>
        </p:spPr>
      </p:cxnSp>
      <p:cxnSp>
        <p:nvCxnSpPr>
          <p:cNvPr id="27703" name="AutoShape 14"/>
          <p:cNvCxnSpPr>
            <a:cxnSpLocks noChangeShapeType="1"/>
          </p:cNvCxnSpPr>
          <p:nvPr/>
        </p:nvCxnSpPr>
        <p:spPr bwMode="auto">
          <a:xfrm>
            <a:off x="611188" y="4660900"/>
            <a:ext cx="1587" cy="131763"/>
          </a:xfrm>
          <a:prstGeom prst="straightConnector1">
            <a:avLst/>
          </a:prstGeom>
          <a:noFill/>
          <a:ln w="19050">
            <a:solidFill>
              <a:srgbClr val="000000"/>
            </a:solidFill>
            <a:round/>
            <a:headEnd/>
            <a:tailEnd/>
          </a:ln>
        </p:spPr>
      </p:cxnSp>
      <p:cxnSp>
        <p:nvCxnSpPr>
          <p:cNvPr id="27704" name="AutoShape 13"/>
          <p:cNvCxnSpPr>
            <a:cxnSpLocks noChangeShapeType="1"/>
            <a:stCxn id="98357" idx="1"/>
            <a:endCxn id="98359" idx="3"/>
          </p:cNvCxnSpPr>
          <p:nvPr/>
        </p:nvCxnSpPr>
        <p:spPr bwMode="auto">
          <a:xfrm>
            <a:off x="1106488" y="4500563"/>
            <a:ext cx="1587" cy="288925"/>
          </a:xfrm>
          <a:prstGeom prst="straightConnector1">
            <a:avLst/>
          </a:prstGeom>
          <a:noFill/>
          <a:ln w="19050">
            <a:solidFill>
              <a:srgbClr val="000000"/>
            </a:solidFill>
            <a:round/>
            <a:headEnd/>
            <a:tailEnd/>
          </a:ln>
        </p:spPr>
      </p:cxnSp>
      <p:cxnSp>
        <p:nvCxnSpPr>
          <p:cNvPr id="27705" name="AutoShape 10"/>
          <p:cNvCxnSpPr>
            <a:cxnSpLocks noChangeShapeType="1"/>
          </p:cNvCxnSpPr>
          <p:nvPr/>
        </p:nvCxnSpPr>
        <p:spPr bwMode="auto">
          <a:xfrm flipV="1">
            <a:off x="8255000" y="3665538"/>
            <a:ext cx="0" cy="301625"/>
          </a:xfrm>
          <a:prstGeom prst="straightConnector1">
            <a:avLst/>
          </a:prstGeom>
          <a:noFill/>
          <a:ln w="19050">
            <a:solidFill>
              <a:srgbClr val="000000"/>
            </a:solidFill>
            <a:round/>
            <a:headEnd/>
            <a:tailEnd/>
          </a:ln>
        </p:spPr>
      </p:cxnSp>
      <p:cxnSp>
        <p:nvCxnSpPr>
          <p:cNvPr id="27706" name="AutoShape 8"/>
          <p:cNvCxnSpPr>
            <a:cxnSpLocks noChangeShapeType="1"/>
          </p:cNvCxnSpPr>
          <p:nvPr/>
        </p:nvCxnSpPr>
        <p:spPr bwMode="auto">
          <a:xfrm>
            <a:off x="7258050" y="333375"/>
            <a:ext cx="0" cy="228600"/>
          </a:xfrm>
          <a:prstGeom prst="straightConnector1">
            <a:avLst/>
          </a:prstGeom>
          <a:noFill/>
          <a:ln w="19050">
            <a:solidFill>
              <a:srgbClr val="000000"/>
            </a:solidFill>
            <a:round/>
            <a:headEnd/>
            <a:tailEnd/>
          </a:ln>
        </p:spPr>
      </p:cxnSp>
      <p:cxnSp>
        <p:nvCxnSpPr>
          <p:cNvPr id="27707" name="AutoShape 7"/>
          <p:cNvCxnSpPr>
            <a:cxnSpLocks noChangeShapeType="1"/>
          </p:cNvCxnSpPr>
          <p:nvPr/>
        </p:nvCxnSpPr>
        <p:spPr bwMode="auto">
          <a:xfrm>
            <a:off x="5334000" y="333375"/>
            <a:ext cx="1936750" cy="0"/>
          </a:xfrm>
          <a:prstGeom prst="straightConnector1">
            <a:avLst/>
          </a:prstGeom>
          <a:noFill/>
          <a:ln w="19050">
            <a:solidFill>
              <a:srgbClr val="000000"/>
            </a:solidFill>
            <a:round/>
            <a:headEnd/>
            <a:tailEnd/>
          </a:ln>
        </p:spPr>
      </p:cxnSp>
      <p:sp>
        <p:nvSpPr>
          <p:cNvPr id="27708" name="Rectangle 109"/>
          <p:cNvSpPr>
            <a:spLocks noChangeArrowheads="1"/>
          </p:cNvSpPr>
          <p:nvPr/>
        </p:nvSpPr>
        <p:spPr bwMode="auto">
          <a:xfrm>
            <a:off x="250825" y="-1074738"/>
            <a:ext cx="184150" cy="366713"/>
          </a:xfrm>
          <a:prstGeom prst="rect">
            <a:avLst/>
          </a:prstGeom>
          <a:noFill/>
          <a:ln w="12700" cap="sq">
            <a:noFill/>
            <a:miter lim="800000"/>
            <a:headEnd type="none" w="sm" len="sm"/>
            <a:tailEnd type="none" w="sm" len="sm"/>
          </a:ln>
        </p:spPr>
        <p:txBody>
          <a:bodyPr wrap="none" anchor="ctr">
            <a:spAutoFit/>
          </a:bodyPr>
          <a:lstStyle/>
          <a:p>
            <a:endParaRPr lang="en-US">
              <a:latin typeface="Candara" pitchFamily="34" charset="0"/>
            </a:endParaRPr>
          </a:p>
        </p:txBody>
      </p:sp>
      <p:cxnSp>
        <p:nvCxnSpPr>
          <p:cNvPr id="27709" name="AutoShape 110"/>
          <p:cNvCxnSpPr>
            <a:cxnSpLocks noChangeShapeType="1"/>
            <a:stCxn id="98378" idx="3"/>
          </p:cNvCxnSpPr>
          <p:nvPr/>
        </p:nvCxnSpPr>
        <p:spPr bwMode="auto">
          <a:xfrm>
            <a:off x="5292725" y="998538"/>
            <a:ext cx="447675" cy="0"/>
          </a:xfrm>
          <a:prstGeom prst="straightConnector1">
            <a:avLst/>
          </a:prstGeom>
          <a:noFill/>
          <a:ln w="19050">
            <a:solidFill>
              <a:srgbClr val="000000"/>
            </a:solidFill>
            <a:round/>
            <a:headEnd/>
            <a:tailEnd/>
          </a:ln>
        </p:spPr>
      </p:cxnSp>
      <p:cxnSp>
        <p:nvCxnSpPr>
          <p:cNvPr id="27710" name="AutoShape 111"/>
          <p:cNvCxnSpPr>
            <a:cxnSpLocks noChangeShapeType="1"/>
          </p:cNvCxnSpPr>
          <p:nvPr/>
        </p:nvCxnSpPr>
        <p:spPr bwMode="auto">
          <a:xfrm>
            <a:off x="4937125" y="2987675"/>
            <a:ext cx="1670050" cy="1588"/>
          </a:xfrm>
          <a:prstGeom prst="straightConnector1">
            <a:avLst/>
          </a:prstGeom>
          <a:noFill/>
          <a:ln w="19050">
            <a:solidFill>
              <a:srgbClr val="000000"/>
            </a:solidFill>
            <a:round/>
            <a:headEnd/>
            <a:tailEnd/>
          </a:ln>
        </p:spPr>
      </p:cxnSp>
      <p:cxnSp>
        <p:nvCxnSpPr>
          <p:cNvPr id="27711" name="AutoShape 113"/>
          <p:cNvCxnSpPr>
            <a:cxnSpLocks noChangeShapeType="1"/>
          </p:cNvCxnSpPr>
          <p:nvPr/>
        </p:nvCxnSpPr>
        <p:spPr bwMode="auto">
          <a:xfrm>
            <a:off x="1692275" y="4656138"/>
            <a:ext cx="1588" cy="131762"/>
          </a:xfrm>
          <a:prstGeom prst="straightConnector1">
            <a:avLst/>
          </a:prstGeom>
          <a:noFill/>
          <a:ln w="19050">
            <a:solidFill>
              <a:srgbClr val="000000"/>
            </a:solidFill>
            <a:round/>
            <a:headEnd/>
            <a:tailEnd/>
          </a:ln>
        </p:spPr>
      </p:cxnSp>
      <p:cxnSp>
        <p:nvCxnSpPr>
          <p:cNvPr id="27712" name="AutoShape 114"/>
          <p:cNvCxnSpPr>
            <a:cxnSpLocks noChangeShapeType="1"/>
            <a:endCxn id="98370" idx="3"/>
          </p:cNvCxnSpPr>
          <p:nvPr/>
        </p:nvCxnSpPr>
        <p:spPr bwMode="auto">
          <a:xfrm>
            <a:off x="5688013" y="2989263"/>
            <a:ext cx="0" cy="207962"/>
          </a:xfrm>
          <a:prstGeom prst="straightConnector1">
            <a:avLst/>
          </a:prstGeom>
          <a:noFill/>
          <a:ln w="19050">
            <a:solidFill>
              <a:srgbClr val="000000"/>
            </a:solidFill>
            <a:round/>
            <a:headEnd/>
            <a:tailEnd/>
          </a:ln>
        </p:spPr>
      </p:cxnSp>
      <p:cxnSp>
        <p:nvCxnSpPr>
          <p:cNvPr id="27713" name="AutoShape 115"/>
          <p:cNvCxnSpPr>
            <a:cxnSpLocks noChangeShapeType="1"/>
          </p:cNvCxnSpPr>
          <p:nvPr/>
        </p:nvCxnSpPr>
        <p:spPr bwMode="auto">
          <a:xfrm flipH="1">
            <a:off x="7097713" y="4327525"/>
            <a:ext cx="160337" cy="0"/>
          </a:xfrm>
          <a:prstGeom prst="straightConnector1">
            <a:avLst/>
          </a:prstGeom>
          <a:noFill/>
          <a:ln w="19050">
            <a:solidFill>
              <a:srgbClr val="000000"/>
            </a:solidFill>
            <a:round/>
            <a:headEnd/>
            <a:tailEnd/>
          </a:ln>
        </p:spPr>
      </p:cxnSp>
      <p:cxnSp>
        <p:nvCxnSpPr>
          <p:cNvPr id="27714" name="AutoShape 116"/>
          <p:cNvCxnSpPr>
            <a:cxnSpLocks noChangeShapeType="1"/>
          </p:cNvCxnSpPr>
          <p:nvPr/>
        </p:nvCxnSpPr>
        <p:spPr bwMode="auto">
          <a:xfrm flipV="1">
            <a:off x="7254875" y="2492375"/>
            <a:ext cx="17463" cy="1835150"/>
          </a:xfrm>
          <a:prstGeom prst="straightConnector1">
            <a:avLst/>
          </a:prstGeom>
          <a:noFill/>
          <a:ln w="19050">
            <a:solidFill>
              <a:srgbClr val="000000"/>
            </a:solidFill>
            <a:round/>
            <a:headEnd/>
            <a:tailEnd/>
          </a:ln>
        </p:spPr>
      </p:cxnSp>
      <p:cxnSp>
        <p:nvCxnSpPr>
          <p:cNvPr id="27715" name="AutoShape 117"/>
          <p:cNvCxnSpPr>
            <a:cxnSpLocks noChangeShapeType="1"/>
            <a:stCxn id="98369" idx="1"/>
          </p:cNvCxnSpPr>
          <p:nvPr/>
        </p:nvCxnSpPr>
        <p:spPr bwMode="auto">
          <a:xfrm flipH="1">
            <a:off x="7264400" y="3424238"/>
            <a:ext cx="274638" cy="0"/>
          </a:xfrm>
          <a:prstGeom prst="straightConnector1">
            <a:avLst/>
          </a:prstGeom>
          <a:noFill/>
          <a:ln w="19050">
            <a:solidFill>
              <a:srgbClr val="000000"/>
            </a:solidFill>
            <a:round/>
            <a:headEnd/>
            <a:tailEnd/>
          </a:ln>
        </p:spPr>
      </p:cxnSp>
      <p:cxnSp>
        <p:nvCxnSpPr>
          <p:cNvPr id="27716" name="AutoShape 119"/>
          <p:cNvCxnSpPr>
            <a:cxnSpLocks noChangeShapeType="1"/>
          </p:cNvCxnSpPr>
          <p:nvPr/>
        </p:nvCxnSpPr>
        <p:spPr bwMode="auto">
          <a:xfrm>
            <a:off x="8255000" y="4384675"/>
            <a:ext cx="0" cy="234950"/>
          </a:xfrm>
          <a:prstGeom prst="straightConnector1">
            <a:avLst/>
          </a:prstGeom>
          <a:noFill/>
          <a:ln w="19050">
            <a:solidFill>
              <a:srgbClr val="000000"/>
            </a:solidFill>
            <a:round/>
            <a:headEnd/>
            <a:tailEnd/>
          </a:ln>
        </p:spPr>
      </p:cxnSp>
      <p:sp>
        <p:nvSpPr>
          <p:cNvPr id="69" name="TekstniOkvir 68"/>
          <p:cNvSpPr txBox="1"/>
          <p:nvPr/>
        </p:nvSpPr>
        <p:spPr>
          <a:xfrm>
            <a:off x="357158" y="500042"/>
            <a:ext cx="2928958" cy="120032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hr-HR" sz="24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ORGANIZACIJSKA STRUKTURA OSNOVNE ŠKOLE -</a:t>
            </a:r>
          </a:p>
        </p:txBody>
      </p:sp>
      <p:sp>
        <p:nvSpPr>
          <p:cNvPr id="28742" name="Rezervirano mjesto datuma 69"/>
          <p:cNvSpPr>
            <a:spLocks noGrp="1"/>
          </p:cNvSpPr>
          <p:nvPr>
            <p:ph type="dt" sz="quarter" idx="10"/>
          </p:nvPr>
        </p:nvSpPr>
        <p:spPr bwMode="auto">
          <a:xfrm>
            <a:off x="6451600" y="93663"/>
            <a:ext cx="2514600" cy="2889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B6A2D11-3F0F-4E4B-8C3C-41823F99F9C9}" type="datetime1">
              <a:rPr lang="sr-Latn-CS" smtClean="0"/>
              <a:pPr fontAlgn="base">
                <a:spcBef>
                  <a:spcPct val="0"/>
                </a:spcBef>
                <a:spcAft>
                  <a:spcPct val="0"/>
                </a:spcAft>
                <a:defRPr/>
              </a:pPr>
              <a:t>13.12.2017.</a:t>
            </a:fld>
            <a:endParaRPr lang="hr-HR"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a:lnSpc>
                <a:spcPct val="200000"/>
              </a:lnSpc>
            </a:pPr>
            <a:r>
              <a:rPr lang="hr-HR" b="1" dirty="0" smtClean="0"/>
              <a:t>RAZREDNA     NASTAVA           4,84</a:t>
            </a:r>
          </a:p>
          <a:p>
            <a:pPr>
              <a:lnSpc>
                <a:spcPct val="200000"/>
              </a:lnSpc>
            </a:pPr>
            <a:r>
              <a:rPr lang="hr-HR" b="1" dirty="0" smtClean="0"/>
              <a:t>PREDMETNA  NASTAVA           4,54</a:t>
            </a:r>
          </a:p>
          <a:p>
            <a:pPr>
              <a:lnSpc>
                <a:spcPct val="200000"/>
              </a:lnSpc>
            </a:pPr>
            <a:r>
              <a:rPr lang="hr-HR" b="1" dirty="0" smtClean="0"/>
              <a:t> SREDNJA OCJENA  UKUPNO  4,69</a:t>
            </a:r>
          </a:p>
          <a:p>
            <a:pPr>
              <a:lnSpc>
                <a:spcPct val="200000"/>
              </a:lnSpc>
            </a:pPr>
            <a:endParaRPr lang="hr-HR" dirty="0" smtClean="0"/>
          </a:p>
          <a:p>
            <a:pPr>
              <a:lnSpc>
                <a:spcPct val="200000"/>
              </a:lnSpc>
              <a:buFont typeface="Symbol" pitchFamily="18" charset="2"/>
              <a:buNone/>
            </a:pPr>
            <a:endParaRPr lang="hr-HR" dirty="0" smtClean="0"/>
          </a:p>
        </p:txBody>
      </p:sp>
      <p:sp>
        <p:nvSpPr>
          <p:cNvPr id="35843" name="Title 2"/>
          <p:cNvSpPr>
            <a:spLocks noGrp="1"/>
          </p:cNvSpPr>
          <p:nvPr>
            <p:ph type="title"/>
          </p:nvPr>
        </p:nvSpPr>
        <p:spPr/>
        <p:txBody>
          <a:bodyPr>
            <a:normAutofit fontScale="90000"/>
          </a:bodyPr>
          <a:lstStyle/>
          <a:p>
            <a:r>
              <a:rPr lang="hr-HR" b="1" dirty="0" smtClean="0"/>
              <a:t>NAŠ USPJEH PROŠLE ŠKOLSKE GOINE</a:t>
            </a:r>
          </a:p>
        </p:txBody>
      </p:sp>
      <p:sp>
        <p:nvSpPr>
          <p:cNvPr id="4" name="Date Placeholder 3"/>
          <p:cNvSpPr>
            <a:spLocks noGrp="1"/>
          </p:cNvSpPr>
          <p:nvPr>
            <p:ph type="dt" sz="quarter" idx="10"/>
          </p:nvPr>
        </p:nvSpPr>
        <p:spPr/>
        <p:txBody>
          <a:bodyPr/>
          <a:lstStyle/>
          <a:p>
            <a:pPr>
              <a:defRPr/>
            </a:pPr>
            <a:fld id="{66C37C0E-9B63-449E-BB66-4E1E8BC56552}" type="datetime1">
              <a:rPr lang="hr-HR" smtClean="0"/>
              <a:pPr>
                <a:defRPr/>
              </a:pPr>
              <a:t>13.12.2017.</a:t>
            </a:fld>
            <a:endParaRPr lang="hr-HR"/>
          </a:p>
        </p:txBody>
      </p:sp>
      <p:sp>
        <p:nvSpPr>
          <p:cNvPr id="5" name="Slide Number Placeholder 4"/>
          <p:cNvSpPr>
            <a:spLocks noGrp="1"/>
          </p:cNvSpPr>
          <p:nvPr>
            <p:ph type="sldNum" sz="quarter" idx="12"/>
          </p:nvPr>
        </p:nvSpPr>
        <p:spPr/>
        <p:txBody>
          <a:bodyPr/>
          <a:lstStyle/>
          <a:p>
            <a:pPr>
              <a:defRPr/>
            </a:pPr>
            <a:fld id="{E060171B-7535-4CC3-9306-7C6F122BB842}" type="slidenum">
              <a:rPr lang="hr-HR" smtClean="0"/>
              <a:pPr>
                <a:defRPr/>
              </a:pPr>
              <a:t>7</a:t>
            </a:fld>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vi-VN" smtClean="0"/>
              <a:t>2</a:t>
            </a:r>
            <a:r>
              <a:rPr lang="hr-HR" smtClean="0"/>
              <a:t>6</a:t>
            </a:r>
            <a:r>
              <a:rPr lang="vi-VN" smtClean="0"/>
              <a:t>. Državno</a:t>
            </a:r>
            <a:r>
              <a:rPr lang="hr-HR" smtClean="0"/>
              <a:t> </a:t>
            </a:r>
            <a:r>
              <a:rPr lang="vi-VN" smtClean="0"/>
              <a:t>natjecanj</a:t>
            </a:r>
            <a:r>
              <a:rPr lang="hr-HR" smtClean="0"/>
              <a:t>e</a:t>
            </a:r>
            <a:r>
              <a:rPr lang="vi-VN" smtClean="0"/>
              <a:t> iz kemije</a:t>
            </a:r>
            <a:endParaRPr lang="hr-HR" smtClean="0"/>
          </a:p>
        </p:txBody>
      </p:sp>
      <p:sp>
        <p:nvSpPr>
          <p:cNvPr id="47107" name="Content Placeholder 6"/>
          <p:cNvSpPr>
            <a:spLocks noGrp="1"/>
          </p:cNvSpPr>
          <p:nvPr>
            <p:ph sz="quarter" idx="14"/>
          </p:nvPr>
        </p:nvSpPr>
        <p:spPr>
          <a:xfrm>
            <a:off x="4645025" y="2679700"/>
            <a:ext cx="3822700" cy="3446463"/>
          </a:xfrm>
        </p:spPr>
        <p:txBody>
          <a:bodyPr/>
          <a:lstStyle/>
          <a:p>
            <a:pPr eaLnBrk="1" hangingPunct="1"/>
            <a:endParaRPr lang="hr-HR" smtClean="0"/>
          </a:p>
        </p:txBody>
      </p:sp>
      <p:sp>
        <p:nvSpPr>
          <p:cNvPr id="47108" name="Rectangle 4"/>
          <p:cNvSpPr>
            <a:spLocks noChangeArrowheads="1"/>
          </p:cNvSpPr>
          <p:nvPr/>
        </p:nvSpPr>
        <p:spPr bwMode="auto">
          <a:xfrm>
            <a:off x="4716463" y="2781300"/>
            <a:ext cx="3671887" cy="568325"/>
          </a:xfrm>
          <a:prstGeom prst="rect">
            <a:avLst/>
          </a:prstGeom>
          <a:noFill/>
          <a:ln w="9525">
            <a:noFill/>
            <a:miter lim="800000"/>
            <a:headEnd/>
            <a:tailEnd/>
          </a:ln>
        </p:spPr>
        <p:txBody>
          <a:bodyPr>
            <a:spAutoFit/>
          </a:bodyPr>
          <a:lstStyle/>
          <a:p>
            <a:pPr>
              <a:lnSpc>
                <a:spcPct val="200000"/>
              </a:lnSpc>
            </a:pPr>
            <a:endParaRPr lang="hr-HR">
              <a:solidFill>
                <a:srgbClr val="21216D"/>
              </a:solidFill>
              <a:latin typeface="Candara" pitchFamily="34" charset="0"/>
            </a:endParaRPr>
          </a:p>
        </p:txBody>
      </p:sp>
      <p:pic>
        <p:nvPicPr>
          <p:cNvPr id="47109" name="Picture 2" descr="http://os-bukovac-zg.skole.hr/upload/os-bukovac-zg/images/newsimg/2013/Image/IMG_20170426_134122.jpg"/>
          <p:cNvPicPr>
            <a:picLocks noChangeAspect="1" noChangeArrowheads="1"/>
          </p:cNvPicPr>
          <p:nvPr/>
        </p:nvPicPr>
        <p:blipFill>
          <a:blip r:embed="rId2"/>
          <a:srcRect/>
          <a:stretch>
            <a:fillRect/>
          </a:stretch>
        </p:blipFill>
        <p:spPr bwMode="auto">
          <a:xfrm>
            <a:off x="500063" y="2214563"/>
            <a:ext cx="3200400" cy="4267200"/>
          </a:xfrm>
          <a:prstGeom prst="rect">
            <a:avLst/>
          </a:prstGeom>
          <a:noFill/>
          <a:ln w="9525">
            <a:noFill/>
            <a:miter lim="800000"/>
            <a:headEnd/>
            <a:tailEnd/>
          </a:ln>
        </p:spPr>
      </p:pic>
      <p:sp>
        <p:nvSpPr>
          <p:cNvPr id="47110" name="Rectangle 8"/>
          <p:cNvSpPr>
            <a:spLocks noChangeArrowheads="1"/>
          </p:cNvSpPr>
          <p:nvPr/>
        </p:nvSpPr>
        <p:spPr bwMode="auto">
          <a:xfrm>
            <a:off x="3929063" y="1857375"/>
            <a:ext cx="5072062" cy="4894263"/>
          </a:xfrm>
          <a:prstGeom prst="rect">
            <a:avLst/>
          </a:prstGeom>
          <a:noFill/>
          <a:ln w="9525">
            <a:noFill/>
            <a:miter lim="800000"/>
            <a:headEnd/>
            <a:tailEnd/>
          </a:ln>
        </p:spPr>
        <p:txBody>
          <a:bodyPr>
            <a:spAutoFit/>
          </a:bodyPr>
          <a:lstStyle/>
          <a:p>
            <a:pPr>
              <a:lnSpc>
                <a:spcPct val="150000"/>
              </a:lnSpc>
            </a:pPr>
            <a:r>
              <a:rPr lang="vi-VN" sz="1600" b="1">
                <a:solidFill>
                  <a:srgbClr val="002060"/>
                </a:solidFill>
                <a:latin typeface="Tahoma" pitchFamily="34" charset="0"/>
              </a:rPr>
              <a:t>Najbolji kemičari Hrvatske ove godine su boravili u Sv. Martinu na Muri, gdje se održalo 26. državno natjecanje iz kemije. Ukupno je pozvano 42 učenika osnovnih škola te 77 učenika srednjih škola. Natjecatelji su samostalno izvodili dva zadana pokusa, među njima i naša učenica 7.C razreda, Ana Jurčević.</a:t>
            </a:r>
            <a:br>
              <a:rPr lang="vi-VN" sz="1600" b="1">
                <a:solidFill>
                  <a:srgbClr val="002060"/>
                </a:solidFill>
                <a:latin typeface="Tahoma" pitchFamily="34" charset="0"/>
              </a:rPr>
            </a:br>
            <a:r>
              <a:rPr lang="vi-VN" sz="1600" b="1">
                <a:solidFill>
                  <a:srgbClr val="002060"/>
                </a:solidFill>
                <a:latin typeface="Tahoma" pitchFamily="34" charset="0"/>
              </a:rPr>
              <a:t>Osim same škole, svi učenici i njihovi mentori mogli su upoznati ljepote kraja u kojem su boravili kroz organizirane izlete.</a:t>
            </a:r>
            <a:br>
              <a:rPr lang="vi-VN" sz="1600" b="1">
                <a:solidFill>
                  <a:srgbClr val="002060"/>
                </a:solidFill>
                <a:latin typeface="Tahoma" pitchFamily="34" charset="0"/>
              </a:rPr>
            </a:br>
            <a:r>
              <a:rPr lang="vi-VN" sz="1600" b="1">
                <a:solidFill>
                  <a:srgbClr val="002060"/>
                </a:solidFill>
                <a:latin typeface="Tahoma" pitchFamily="34" charset="0"/>
              </a:rPr>
              <a:t>Čestitke našoj Ani, koja se odlično snašla i osvojila 10. mjesto, čime je pokazala izvrsno znanje kemije.</a:t>
            </a:r>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63" y="571500"/>
            <a:ext cx="3822700" cy="639763"/>
          </a:xfrm>
        </p:spPr>
        <p:txBody>
          <a:bodyPr/>
          <a:lstStyle/>
          <a:p>
            <a:pPr>
              <a:defRPr/>
            </a:pPr>
            <a:r>
              <a:rPr lang="hr-HR" b="1" dirty="0" smtClean="0">
                <a:solidFill>
                  <a:schemeClr val="bg1"/>
                </a:solidFill>
              </a:rPr>
              <a:t>EUROPSKI TJEDAN SPORTA</a:t>
            </a:r>
          </a:p>
          <a:p>
            <a:pPr>
              <a:defRPr/>
            </a:pPr>
            <a:endParaRPr lang="hr-HR" dirty="0"/>
          </a:p>
        </p:txBody>
      </p:sp>
      <p:sp>
        <p:nvSpPr>
          <p:cNvPr id="5" name="Text Placeholder 4"/>
          <p:cNvSpPr>
            <a:spLocks noGrp="1"/>
          </p:cNvSpPr>
          <p:nvPr>
            <p:ph type="body" sz="quarter" idx="3"/>
          </p:nvPr>
        </p:nvSpPr>
        <p:spPr>
          <a:xfrm>
            <a:off x="5072063" y="2714625"/>
            <a:ext cx="3822700" cy="639763"/>
          </a:xfrm>
        </p:spPr>
        <p:txBody>
          <a:bodyPr/>
          <a:lstStyle/>
          <a:p>
            <a:pPr>
              <a:defRPr/>
            </a:pPr>
            <a:endParaRPr lang="hr-HR" dirty="0"/>
          </a:p>
        </p:txBody>
      </p:sp>
      <p:sp>
        <p:nvSpPr>
          <p:cNvPr id="7" name="Date Placeholder 6"/>
          <p:cNvSpPr>
            <a:spLocks noGrp="1"/>
          </p:cNvSpPr>
          <p:nvPr>
            <p:ph type="dt" sz="quarter" idx="10"/>
          </p:nvPr>
        </p:nvSpPr>
        <p:spPr/>
        <p:txBody>
          <a:bodyPr/>
          <a:lstStyle/>
          <a:p>
            <a:pPr>
              <a:defRPr/>
            </a:pPr>
            <a:fld id="{3F0334CD-82AE-4121-9662-280EB095D511}" type="datetime1">
              <a:rPr lang="hr-HR" smtClean="0"/>
              <a:pPr>
                <a:defRPr/>
              </a:pPr>
              <a:t>13.12.2017.</a:t>
            </a:fld>
            <a:endParaRPr lang="hr-HR" dirty="0"/>
          </a:p>
        </p:txBody>
      </p:sp>
      <p:sp>
        <p:nvSpPr>
          <p:cNvPr id="8" name="Slide Number Placeholder 7"/>
          <p:cNvSpPr>
            <a:spLocks noGrp="1"/>
          </p:cNvSpPr>
          <p:nvPr>
            <p:ph type="sldNum" sz="quarter" idx="12"/>
          </p:nvPr>
        </p:nvSpPr>
        <p:spPr/>
        <p:txBody>
          <a:bodyPr/>
          <a:lstStyle/>
          <a:p>
            <a:pPr>
              <a:defRPr/>
            </a:pPr>
            <a:fld id="{8EC11C60-528B-4549-B95E-917BD443DEFE}" type="slidenum">
              <a:rPr lang="hr-HR" smtClean="0"/>
              <a:pPr>
                <a:defRPr/>
              </a:pPr>
              <a:t>9</a:t>
            </a:fld>
            <a:endParaRPr lang="hr-HR"/>
          </a:p>
        </p:txBody>
      </p:sp>
      <p:pic>
        <p:nvPicPr>
          <p:cNvPr id="63494" name="Content Placeholder 8"/>
          <p:cNvPicPr>
            <a:picLocks noGrp="1"/>
          </p:cNvPicPr>
          <p:nvPr>
            <p:ph sz="half" idx="2"/>
          </p:nvPr>
        </p:nvPicPr>
        <p:blipFill>
          <a:blip r:embed="rId2"/>
          <a:srcRect/>
          <a:stretch>
            <a:fillRect/>
          </a:stretch>
        </p:blipFill>
        <p:spPr>
          <a:xfrm>
            <a:off x="214313" y="1143000"/>
            <a:ext cx="8715375" cy="5715000"/>
          </a:xfrm>
        </p:spPr>
      </p:pic>
      <p:sp>
        <p:nvSpPr>
          <p:cNvPr id="63495" name="Content Placeholder 8"/>
          <p:cNvSpPr>
            <a:spLocks noGrp="1"/>
          </p:cNvSpPr>
          <p:nvPr>
            <p:ph sz="quarter" idx="4"/>
          </p:nvPr>
        </p:nvSpPr>
        <p:spPr>
          <a:xfrm>
            <a:off x="4645025" y="3429000"/>
            <a:ext cx="3822700" cy="2697163"/>
          </a:xfrm>
        </p:spPr>
        <p:txBody>
          <a:bodyPr/>
          <a:lstStyle/>
          <a:p>
            <a:endParaRPr lang="hr-HR" smtClean="0"/>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2741</TotalTime>
  <Words>1300</Words>
  <Application>Microsoft Office PowerPoint</Application>
  <PresentationFormat>Prikaz na zaslonu (4:3)</PresentationFormat>
  <Paragraphs>359</Paragraphs>
  <Slides>34</Slides>
  <Notes>4</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34</vt:i4>
      </vt:variant>
    </vt:vector>
  </HeadingPairs>
  <TitlesOfParts>
    <vt:vector size="36" baseType="lpstr">
      <vt:lpstr>Waveform</vt:lpstr>
      <vt:lpstr>Worksheet</vt:lpstr>
      <vt:lpstr>ŠKOLSKA GODINA 2017./18. </vt:lpstr>
      <vt:lpstr>IZVJEŠĆE O PROŠLOJ ŠKOLSKOJ GODINI </vt:lpstr>
      <vt:lpstr>Moja škola </vt:lpstr>
      <vt:lpstr>E-škola</vt:lpstr>
      <vt:lpstr>GODIŠNJI PLAN I PROGRAM RADA,ŠKOLSKI KURIKULUM</vt:lpstr>
      <vt:lpstr>PowerPointova prezentacija</vt:lpstr>
      <vt:lpstr>NAŠ USPJEH PROŠLE ŠKOLSKE GOINE</vt:lpstr>
      <vt:lpstr>26. Državno natjecanje iz kemije</vt:lpstr>
      <vt:lpstr>PowerPointova prezentacija</vt:lpstr>
      <vt:lpstr>Lov na QR pisanice na Bukovcu  </vt:lpstr>
      <vt:lpstr>Micro:bit u nastavi informatike! </vt:lpstr>
      <vt:lpstr>OŠ Bukovac dio projekta „Pomoćnici kao potpora inkluzivnom obrazovanju“</vt:lpstr>
      <vt:lpstr>Posjet osmaša gradu Vukovaru </vt:lpstr>
      <vt:lpstr>PowerPointova prezentacija</vt:lpstr>
      <vt:lpstr>PowerPointova prezentacija</vt:lpstr>
      <vt:lpstr>Veliki uspjeh naše učenice  generacije Dorje Blažić na prvenstvu Mediterana </vt:lpstr>
      <vt:lpstr>PowerPointova prezentacija</vt:lpstr>
      <vt:lpstr>PowerPointova prezentacija</vt:lpstr>
      <vt:lpstr>PowerPointova prezentacija</vt:lpstr>
      <vt:lpstr>PowerPointova prezentacija</vt:lpstr>
      <vt:lpstr>OPĆI CILJ ŠKOLE :</vt:lpstr>
      <vt:lpstr>PowerPointova prezentacija</vt:lpstr>
      <vt:lpstr>Cilj je školskog kurikuluma: </vt:lpstr>
      <vt:lpstr>ŠKOLSKI KURIKULUM OSNOVNE ŠKOLE BUKOVAC ZA ŠKOLSKU GODINU 2017./18. </vt:lpstr>
      <vt:lpstr>PowerPointova prezentacija</vt:lpstr>
      <vt:lpstr>PowerPointova prezentacija</vt:lpstr>
      <vt:lpstr>POPIS RAZREDNIKA I ZAMJENIKA</vt:lpstr>
      <vt:lpstr>Primjereni oblik školovanja po razredima i oblicima rada</vt:lpstr>
      <vt:lpstr>PowerPointova prezentacija</vt:lpstr>
      <vt:lpstr>ORGANIZACIJA RADA</vt:lpstr>
      <vt:lpstr>RASPORED ŠKOLSKOG ZVONA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PEDAGOG JADRANKA</dc:creator>
  <cp:lastModifiedBy>Mateja</cp:lastModifiedBy>
  <cp:revision>283</cp:revision>
  <cp:lastPrinted>2016-07-05T07:36:57Z</cp:lastPrinted>
  <dcterms:created xsi:type="dcterms:W3CDTF">2015-02-26T09:36:27Z</dcterms:created>
  <dcterms:modified xsi:type="dcterms:W3CDTF">2017-12-13T14:18:19Z</dcterms:modified>
</cp:coreProperties>
</file>