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2" r:id="rId3"/>
    <p:sldId id="483" r:id="rId4"/>
    <p:sldId id="486" r:id="rId5"/>
    <p:sldId id="489" r:id="rId6"/>
    <p:sldId id="493" r:id="rId7"/>
    <p:sldId id="368" r:id="rId8"/>
    <p:sldId id="552" r:id="rId9"/>
    <p:sldId id="415" r:id="rId10"/>
    <p:sldId id="553" r:id="rId11"/>
    <p:sldId id="554" r:id="rId12"/>
    <p:sldId id="492" r:id="rId13"/>
    <p:sldId id="494" r:id="rId14"/>
    <p:sldId id="514" r:id="rId15"/>
    <p:sldId id="555" r:id="rId16"/>
    <p:sldId id="516" r:id="rId17"/>
    <p:sldId id="556" r:id="rId18"/>
    <p:sldId id="517" r:id="rId19"/>
    <p:sldId id="518" r:id="rId20"/>
    <p:sldId id="519" r:id="rId21"/>
    <p:sldId id="557" r:id="rId22"/>
    <p:sldId id="558" r:id="rId23"/>
    <p:sldId id="559" r:id="rId24"/>
    <p:sldId id="560" r:id="rId25"/>
    <p:sldId id="561" r:id="rId26"/>
    <p:sldId id="562" r:id="rId27"/>
    <p:sldId id="563" r:id="rId28"/>
    <p:sldId id="496" r:id="rId29"/>
    <p:sldId id="505" r:id="rId30"/>
    <p:sldId id="564" r:id="rId31"/>
    <p:sldId id="565" r:id="rId32"/>
    <p:sldId id="499" r:id="rId33"/>
    <p:sldId id="500" r:id="rId34"/>
    <p:sldId id="551" r:id="rId35"/>
    <p:sldId id="540" r:id="rId36"/>
    <p:sldId id="586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386" r:id="rId5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4" autoAdjust="0"/>
    <p:restoredTop sz="94660"/>
  </p:normalViewPr>
  <p:slideViewPr>
    <p:cSldViewPr snapToGrid="0">
      <p:cViewPr>
        <p:scale>
          <a:sx n="72" d="100"/>
          <a:sy n="72" d="100"/>
        </p:scale>
        <p:origin x="-120" y="-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28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49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0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8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21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2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2CF6-A8FF-42FB-B90D-19ED488ECB74}" type="datetimeFigureOut">
              <a:rPr lang="hr-HR" smtClean="0"/>
              <a:t>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51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961" y="101955"/>
            <a:ext cx="9144000" cy="913412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ambria" panose="02040503050406030204" pitchFamily="18" charset="0"/>
              </a:rPr>
              <a:t>IZVJEŠĆE ZA ŠKOLE</a:t>
            </a:r>
            <a:endParaRPr lang="hr-HR" sz="40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879" y="3541188"/>
            <a:ext cx="9144000" cy="421322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OŠ BUKOVAC </a:t>
            </a:r>
            <a:endParaRPr lang="hr-HR" sz="36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 descr="memorandum_headIDIZ_CIR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2706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454" y="1184117"/>
            <a:ext cx="1156684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600" b="1" i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2800" i="1" dirty="0">
                <a:latin typeface="Cambria" panose="02040503050406030204" pitchFamily="18" charset="0"/>
              </a:rPr>
              <a:t>Obrazovne aspiracije učenika u prijelaznim razdobljima hrvatskog osnovnoškolskog obrazovanja: priroda, odrednice i promjene (</a:t>
            </a:r>
            <a:r>
              <a:rPr lang="hr-HR" sz="2800" i="1" dirty="0" err="1">
                <a:latin typeface="Cambria" panose="02040503050406030204" pitchFamily="18" charset="0"/>
              </a:rPr>
              <a:t>COBRAS</a:t>
            </a:r>
            <a:r>
              <a:rPr lang="hr-HR" sz="2800" i="1" dirty="0" smtClean="0">
                <a:latin typeface="Cambria" panose="02040503050406030204" pitchFamily="18" charset="0"/>
              </a:rPr>
              <a:t>)”</a:t>
            </a:r>
          </a:p>
          <a:p>
            <a:pPr algn="ctr"/>
            <a:endParaRPr lang="hr-HR" sz="2800" dirty="0" smtClean="0">
              <a:latin typeface="Cambria" panose="02040503050406030204" pitchFamily="18" charset="0"/>
            </a:endParaRPr>
          </a:p>
          <a:p>
            <a:pPr algn="ctr"/>
            <a:r>
              <a:rPr lang="hr-HR" sz="2800" dirty="0" smtClean="0">
                <a:latin typeface="Cambria" panose="02040503050406030204" pitchFamily="18" charset="0"/>
              </a:rPr>
              <a:t>3. ISTRAŽIVAČKI VAL</a:t>
            </a:r>
          </a:p>
          <a:p>
            <a:endParaRPr lang="en-GB" sz="2600" b="1" dirty="0">
              <a:latin typeface="Cambria" panose="020405030504060302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30879" y="4227147"/>
            <a:ext cx="9144000" cy="421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Studeni 2018.</a:t>
            </a:r>
            <a:endParaRPr lang="hr-HR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9" name="Picture 8" descr="Image result for hrzz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044" y="5571805"/>
            <a:ext cx="153606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BORIS\AppData\Local\Temp\cobras_hr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10" y="4648469"/>
            <a:ext cx="2028825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36525" y="306388"/>
            <a:ext cx="11415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en-US" sz="2200" b="1" dirty="0">
                <a:solidFill>
                  <a:srgbClr val="2E75B6"/>
                </a:solidFill>
              </a:rPr>
              <a:t>PRIJELAZ U </a:t>
            </a:r>
            <a:r>
              <a:rPr lang="hr-HR" altLang="en-US" sz="2200" b="1" dirty="0" smtClean="0">
                <a:solidFill>
                  <a:srgbClr val="2E75B6"/>
                </a:solidFill>
              </a:rPr>
              <a:t>SREDNJU ŠKOLU</a:t>
            </a:r>
            <a:endParaRPr lang="en-GB" altLang="en-US" sz="2200" b="1" dirty="0">
              <a:solidFill>
                <a:srgbClr val="2E75B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91" y="1053326"/>
            <a:ext cx="1184196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PITANI:</a:t>
            </a:r>
          </a:p>
          <a:p>
            <a:pPr>
              <a:lnSpc>
                <a:spcPct val="150000"/>
              </a:lnSpc>
              <a:defRPr/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KAKVA ĆE, PO TVOM MIŠLJENJU,  BITI SREDNJA ŠKOLA U ODNOSU NA OSNOVNU ŠKOLU</a:t>
            </a:r>
          </a:p>
          <a:p>
            <a:pPr>
              <a:lnSpc>
                <a:spcPct val="150000"/>
              </a:lnSpc>
              <a:defRPr/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8"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b="1" i="1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ZANIMLJIVOST</a:t>
            </a: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8" indent="-2847975"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     manje zanimljiva od osnovne – jednako zanimljiva – zanimljivija od osnovne</a:t>
            </a:r>
          </a:p>
          <a:p>
            <a:pPr lvl="8"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      </a:t>
            </a:r>
            <a:r>
              <a:rPr lang="hr-HR" sz="2000" b="1" i="1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TEŽINA</a:t>
            </a:r>
          </a:p>
          <a:p>
            <a:pPr lvl="8" indent="-2847975"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                           lakša od osnovne – jednako teška – teža od osnovne</a:t>
            </a:r>
          </a:p>
          <a:p>
            <a:pPr lvl="8"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       </a:t>
            </a:r>
            <a:r>
              <a:rPr lang="hr-HR" sz="2000" b="1" i="1" u="sng" dirty="0" smtClean="0">
                <a:solidFill>
                  <a:prstClr val="black"/>
                </a:solidFill>
                <a:latin typeface="Cambria" panose="02040503050406030204" pitchFamily="18" charset="0"/>
              </a:rPr>
              <a:t>STRES</a:t>
            </a:r>
          </a:p>
          <a:p>
            <a:pPr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                               manje stresna od osnovne – jednako stresna – stresnija od osnovne</a:t>
            </a: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PRIJELAZ U SREDNJU ŠKOLU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200" y="855031"/>
            <a:ext cx="850070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PRIJELAZ U SREDNJU ŠKOLU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175774"/>
            <a:ext cx="117572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Prosječne procjene učenika 8. razreda Vaše škole o osjećajima koje izaziva upis u srednju školu pokazuju da najvišu procjenu ostvaruje „znatiželja”. </a:t>
            </a:r>
            <a:r>
              <a:rPr lang="hr-HR" sz="2400" dirty="0" smtClean="0">
                <a:latin typeface="Cambria" panose="02040503050406030204" pitchFamily="18" charset="0"/>
              </a:rPr>
              <a:t>Najniža prosječna procjena ostvarena je </a:t>
            </a:r>
            <a:r>
              <a:rPr lang="hr-HR" sz="2400" dirty="0">
                <a:latin typeface="Cambria" panose="02040503050406030204" pitchFamily="18" charset="0"/>
              </a:rPr>
              <a:t>na osjećaju „zabrinutost</a:t>
            </a:r>
            <a:r>
              <a:rPr lang="hr-HR" sz="2400" dirty="0" smtClean="0">
                <a:latin typeface="Cambria" panose="02040503050406030204" pitchFamily="18" charset="0"/>
              </a:rPr>
              <a:t>”. Takve procjene su slične procjenama učenika ispitanih zagrebačkih škola.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Prosječne procjene učenika Vaše škole o </a:t>
            </a:r>
            <a:r>
              <a:rPr lang="hr-HR" sz="2400" dirty="0" smtClean="0">
                <a:latin typeface="Cambria" panose="02040503050406030204" pitchFamily="18" charset="0"/>
              </a:rPr>
              <a:t>osjećaju ‘’sreća’’ pri upisu u srednju školu značajno su više od gradskog prosjeka.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hr-HR" sz="24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>
                <a:solidFill>
                  <a:srgbClr val="000000"/>
                </a:solidFill>
                <a:latin typeface="Cambria" panose="02040503050406030204" pitchFamily="18" charset="0"/>
              </a:rPr>
              <a:t>Većina učenika Vaše škole očekuje da će srednja škola biti stresnija </a:t>
            </a:r>
            <a:r>
              <a:rPr lang="hr-HR" altLang="sr-Latn-RS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(64,9%), ali i zanimljivija (62,2%) </a:t>
            </a:r>
            <a:r>
              <a:rPr lang="hr-HR" altLang="sr-Latn-RS" sz="2400" dirty="0">
                <a:solidFill>
                  <a:srgbClr val="000000"/>
                </a:solidFill>
                <a:latin typeface="Cambria" panose="02040503050406030204" pitchFamily="18" charset="0"/>
              </a:rPr>
              <a:t>od osnovne škole, što su slični postotci onima dobivenima kod učenika 8. razreda ispitanih zagrebačkih osnovnih škola</a:t>
            </a:r>
            <a:r>
              <a:rPr lang="hr-HR" altLang="sr-Latn-RS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Oko 45% učenika Vaše škole smatra da će srednja škola biti teža od osnovne škole što je nešto manji postotak u usporedbi s gradskim rezultatom.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ASPIRACIJE PREMA SREDNJOŠKOLSKOM OBRAZOVANJU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			KOJU VRSTU SREDNJOŠKOLSKOG OBRAZOVANJA ŽELIŠ UPISATI?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TROGODIŠNJE STRUKOVNO OBRAZOVANJE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ČETVEROGODIŠNJE STRUKOVNO OBRAZOVANJE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GIMNAZIJSKO OBRAZOVANJE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JOŠ UVIJEK NE ZNAM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627" y="857038"/>
            <a:ext cx="795474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175721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Najveći broj učenika Vaše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škole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(45,9%)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iskazuje aspiraciju za upisom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četverogodišnjeg strukovnog obrazovanja.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To 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nešto viši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postotak od onog opaženog za sve ispitane zagrebačke škole.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 usporedbi s učenicima svih ispitanih zagrebačkih škola, nešto manji broj učenika Vaše škole iskazuje aspiraciju za upisom gimnazijskog obrazovanja (37,8%).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Postotak učenika Vaše škole koji ne znaju koju vrstu srednjoškolskog obrazovanja žele upisati ili žele upisati trogodišnje strukovno obrazovanje sličan je postotku opaženom za sve ispitane zagrebačke škole.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5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50754" y="2092569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latin typeface="Cambria" panose="02040503050406030204" pitchFamily="18" charset="0"/>
              </a:rPr>
              <a:t>SAMOEFIKASNOST</a:t>
            </a:r>
            <a:r>
              <a:rPr lang="hr-HR" dirty="0" smtClean="0">
                <a:latin typeface="Cambria" panose="02040503050406030204" pitchFamily="18" charset="0"/>
              </a:rPr>
              <a:t> U PREDMETIMA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KOLIKO TI DOBRO IDE POJEDINI PREDMET? 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Procijeni bez obzira na to koje ocjene trenutno imaš iz predmeta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NIMALO – MALO– OSREDNJE– DOSTA - IZRAZITO  </a:t>
            </a: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91" y="1835496"/>
            <a:ext cx="1416038" cy="2756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DOSTA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OSREDNJE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MALO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NIMALO</a:t>
            </a:r>
            <a:endParaRPr lang="hr-HR" sz="1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129" y="872587"/>
            <a:ext cx="933106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29443" y="1800561"/>
            <a:ext cx="11046742" cy="1060703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UVODNO O ISTRAŽIVANJU</a:t>
            </a: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693" y="3131012"/>
            <a:ext cx="109610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hr-HR" dirty="0" err="1">
                <a:latin typeface="Cambria" panose="02040503050406030204" pitchFamily="18" charset="0"/>
              </a:rPr>
              <a:t>Uspostavni</a:t>
            </a:r>
            <a:r>
              <a:rPr lang="hr-HR" dirty="0">
                <a:latin typeface="Cambria" panose="02040503050406030204" pitchFamily="18" charset="0"/>
              </a:rPr>
              <a:t> znanstveni projekt financiran od Hrvatske zaklade za znanost (</a:t>
            </a:r>
            <a:r>
              <a:rPr lang="hr-HR" dirty="0" err="1">
                <a:latin typeface="Cambria" panose="02040503050406030204" pitchFamily="18" charset="0"/>
              </a:rPr>
              <a:t>UIP</a:t>
            </a:r>
            <a:r>
              <a:rPr lang="hr-HR" dirty="0">
                <a:latin typeface="Cambria" panose="02040503050406030204" pitchFamily="18" charset="0"/>
              </a:rPr>
              <a:t> – 2015 -09 – 6757)</a:t>
            </a:r>
          </a:p>
          <a:p>
            <a:pPr lvl="1" algn="ctr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hr-HR" dirty="0">
                <a:latin typeface="Cambria" panose="02040503050406030204" pitchFamily="18" charset="0"/>
              </a:rPr>
              <a:t>Trajanje projekta: veljača 2016. – veljača 2019</a:t>
            </a:r>
            <a:r>
              <a:rPr lang="hr-HR" dirty="0" smtClean="0">
                <a:latin typeface="Cambria" panose="02040503050406030204" pitchFamily="18" charset="0"/>
              </a:rPr>
              <a:t>. godine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17572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Prosječne procjene učenika 8. razreda Vaše škole o </a:t>
            </a:r>
            <a:r>
              <a:rPr lang="hr-HR" sz="2400" dirty="0" err="1">
                <a:latin typeface="Cambria" panose="02040503050406030204" pitchFamily="18" charset="0"/>
              </a:rPr>
              <a:t>samoefikasnosti</a:t>
            </a:r>
            <a:r>
              <a:rPr lang="hr-HR" sz="2400" dirty="0">
                <a:latin typeface="Cambria" panose="02040503050406030204" pitchFamily="18" charset="0"/>
              </a:rPr>
              <a:t> u predmetima pokazuju da najvišu procjenu dodjeljuju predmetu </a:t>
            </a:r>
            <a:r>
              <a:rPr lang="hr-HR" sz="2400" dirty="0" smtClean="0">
                <a:latin typeface="Cambria" panose="02040503050406030204" pitchFamily="18" charset="0"/>
              </a:rPr>
              <a:t>Likovna kultura</a:t>
            </a:r>
            <a:r>
              <a:rPr lang="hr-HR" sz="2400" dirty="0">
                <a:latin typeface="Cambria" panose="02040503050406030204" pitchFamily="18" charset="0"/>
              </a:rPr>
              <a:t>. 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Učenici </a:t>
            </a:r>
            <a:r>
              <a:rPr lang="hr-HR" sz="2400" dirty="0">
                <a:latin typeface="Cambria" panose="02040503050406030204" pitchFamily="18" charset="0"/>
              </a:rPr>
              <a:t>Vaše škole daju najniže prosječne procjene </a:t>
            </a:r>
            <a:r>
              <a:rPr lang="hr-HR" sz="2400" dirty="0" smtClean="0">
                <a:latin typeface="Cambria" panose="02040503050406030204" pitchFamily="18" charset="0"/>
              </a:rPr>
              <a:t>predmetima Geografija i </a:t>
            </a:r>
            <a:r>
              <a:rPr lang="hr-HR" sz="2400" dirty="0">
                <a:latin typeface="Cambria" panose="02040503050406030204" pitchFamily="18" charset="0"/>
              </a:rPr>
              <a:t>Kemija te procjenjuju kako su ‘’osrednje’’ </a:t>
            </a:r>
            <a:r>
              <a:rPr lang="hr-HR" sz="2400" dirty="0" smtClean="0">
                <a:latin typeface="Cambria" panose="02040503050406030204" pitchFamily="18" charset="0"/>
              </a:rPr>
              <a:t>prema ‘’dosta’’ dobri </a:t>
            </a:r>
            <a:r>
              <a:rPr lang="hr-HR" sz="2400" dirty="0">
                <a:latin typeface="Cambria" panose="02040503050406030204" pitchFamily="18" charset="0"/>
              </a:rPr>
              <a:t>iz </a:t>
            </a:r>
            <a:r>
              <a:rPr lang="hr-HR" sz="2400" dirty="0" smtClean="0">
                <a:latin typeface="Cambria" panose="02040503050406030204" pitchFamily="18" charset="0"/>
              </a:rPr>
              <a:t>tih </a:t>
            </a:r>
            <a:r>
              <a:rPr lang="hr-HR" sz="2400" dirty="0">
                <a:latin typeface="Cambria" panose="02040503050406030204" pitchFamily="18" charset="0"/>
              </a:rPr>
              <a:t>predmeta. 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Prosječne procjene </a:t>
            </a:r>
            <a:r>
              <a:rPr lang="hr-HR" sz="2400" dirty="0">
                <a:latin typeface="Cambria" panose="02040503050406030204" pitchFamily="18" charset="0"/>
              </a:rPr>
              <a:t>učenika Vaše škole </a:t>
            </a:r>
            <a:r>
              <a:rPr lang="hr-HR" sz="2400" dirty="0" smtClean="0">
                <a:latin typeface="Cambria" panose="02040503050406030204" pitchFamily="18" charset="0"/>
              </a:rPr>
              <a:t>uglavnom su slične ili više od </a:t>
            </a:r>
            <a:r>
              <a:rPr lang="hr-HR" sz="2400" dirty="0">
                <a:latin typeface="Cambria" panose="02040503050406030204" pitchFamily="18" charset="0"/>
              </a:rPr>
              <a:t>procjena učenika svih ispitanih zagrebačkih osnovnih </a:t>
            </a:r>
            <a:r>
              <a:rPr lang="hr-HR" sz="2400" dirty="0" smtClean="0">
                <a:latin typeface="Cambria" panose="02040503050406030204" pitchFamily="18" charset="0"/>
              </a:rPr>
              <a:t>škola</a:t>
            </a:r>
            <a:r>
              <a:rPr lang="hr-HR" sz="24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3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PROCJENA NASTAVNIKA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KOJU BI OCJENU DAO/LA NASTAVNICI/NASTAVNIKU POJEDINOG PREDMETA U 8. RAZREDU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 – DOVOLJAN – DOBAR – VRLO DOBAR – ODLIČAN</a:t>
            </a:r>
          </a:p>
          <a:p>
            <a:pPr algn="ctr">
              <a:lnSpc>
                <a:spcPct val="150000"/>
              </a:lnSpc>
              <a:defRPr/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4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PREDSTAVLJENE SU SAMO 4 NAJVIŠE PROCJENE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391" y="4323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67" y="2169000"/>
            <a:ext cx="10022266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ZADOVOLJSTVO ASPEKTIMA ŽIVOTA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KAKO SE, OPĆENITO GLEDANO, OSJEĆAŠ U VEZI? 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školskoga uspjeha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 prijateljima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sa članovima obitelji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života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SAM NEZADOVOLJAN – NEZADOVOLJAN SAM – NITI SAM NEZADOVOLJAN, NITI ZADOVOLJAN – ZADOVOLJAN SAM – IZRAZITO SAM ZADOVOLJAN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972" y="917615"/>
            <a:ext cx="9213092" cy="54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83657"/>
            <a:ext cx="22869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NEZADOVOLJAN, </a:t>
            </a:r>
            <a:endParaRPr lang="hr-HR" sz="1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ZADOVOLJAN</a:t>
            </a:r>
          </a:p>
          <a:p>
            <a:pPr algn="ctr">
              <a:lnSpc>
                <a:spcPct val="150000"/>
              </a:lnSpc>
              <a:spcBef>
                <a:spcPts val="36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248" y="1485056"/>
            <a:ext cx="1175721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Prosječne procjene učenika 8. razreda Vaše škole o zadovoljstvu različitim aspektima života pokazuju da najvišu procjenu ostvaruje ‘’zadovoljstvo odnosima sa članovima obitelji’’. 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Najniža prosječna procjena dobivena je za ‘’zadovoljstvo sa školskim uspjehom”, ali je i ona približna odgovoru „zadovoljan sam</a:t>
            </a:r>
            <a:r>
              <a:rPr lang="hr-HR" sz="2400" dirty="0" smtClean="0">
                <a:latin typeface="Cambria" panose="02040503050406030204" pitchFamily="18" charset="0"/>
              </a:rPr>
              <a:t>” te je značajno viša od gradskog prosjeka.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Ostale procjene </a:t>
            </a:r>
            <a:r>
              <a:rPr lang="hr-HR" sz="2400" dirty="0">
                <a:latin typeface="Cambria" panose="02040503050406030204" pitchFamily="18" charset="0"/>
              </a:rPr>
              <a:t>učenika 8. razreda Vaše škole </a:t>
            </a:r>
            <a:r>
              <a:rPr lang="hr-HR" sz="2400" dirty="0" smtClean="0">
                <a:latin typeface="Cambria" panose="02040503050406030204" pitchFamily="18" charset="0"/>
              </a:rPr>
              <a:t>ne odstupaju značajno </a:t>
            </a:r>
            <a:r>
              <a:rPr lang="hr-HR" sz="2400" dirty="0">
                <a:latin typeface="Cambria" panose="02040503050406030204" pitchFamily="18" charset="0"/>
              </a:rPr>
              <a:t>od </a:t>
            </a:r>
            <a:r>
              <a:rPr lang="hr-HR" sz="2400" dirty="0" smtClean="0">
                <a:latin typeface="Cambria" panose="02040503050406030204" pitchFamily="18" charset="0"/>
              </a:rPr>
              <a:t>procjena učenika </a:t>
            </a:r>
            <a:r>
              <a:rPr lang="hr-HR" sz="2400" dirty="0">
                <a:latin typeface="Cambria" panose="02040503050406030204" pitchFamily="18" charset="0"/>
              </a:rPr>
              <a:t>svih ispitanih zagrebačkih škola.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1975449"/>
            <a:ext cx="11655552" cy="172259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OČEKIVANJE BUDUĆNOSTI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0" y="1053326"/>
            <a:ext cx="119260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KAKVU BUDUĆNOST OČEKUJEŠ U SLJEDEĆIH 20 GODINA ZA?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SEBE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HRVATSKU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EUROPU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SVIJET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VRLO NEGATIVNU – NEGATIVNU – NITI NEGATIVNU, NITI POZITIVNU – POZITIVNU – VRLO POZITIVNU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OČEKIVANJE BUDUĆNOSTI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5" y="383031"/>
            <a:ext cx="11841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ambria" panose="02040503050406030204" pitchFamily="18" charset="0"/>
              </a:rPr>
              <a:t>OSNOVNI PODACI O ISTRAŽIVANJU</a:t>
            </a:r>
          </a:p>
          <a:p>
            <a:endParaRPr lang="hr-HR" sz="2000" b="1" dirty="0" smtClean="0">
              <a:latin typeface="Cambria" panose="020405030504060302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Glavni cilj projekta je istražiti </a:t>
            </a:r>
            <a:r>
              <a:rPr lang="hr-HR" sz="1600" dirty="0">
                <a:latin typeface="Cambria" panose="02040503050406030204" pitchFamily="18" charset="0"/>
              </a:rPr>
              <a:t>prirodu, odrednice i promjene obrazovnih aspiracija učenika tijekom osnovnoškolskog </a:t>
            </a:r>
            <a:r>
              <a:rPr lang="hr-HR" sz="1600" dirty="0" smtClean="0">
                <a:latin typeface="Cambria" panose="02040503050406030204" pitchFamily="18" charset="0"/>
              </a:rPr>
              <a:t>obrazovanja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>
                <a:latin typeface="Cambria" panose="02040503050406030204" pitchFamily="18" charset="0"/>
              </a:rPr>
              <a:t>T</a:t>
            </a:r>
            <a:r>
              <a:rPr lang="hr-HR" sz="1600" dirty="0" smtClean="0">
                <a:latin typeface="Cambria" panose="02040503050406030204" pitchFamily="18" charset="0"/>
              </a:rPr>
              <a:t>ri </a:t>
            </a:r>
            <a:r>
              <a:rPr lang="hr-HR" sz="1600" dirty="0">
                <a:latin typeface="Cambria" panose="02040503050406030204" pitchFamily="18" charset="0"/>
              </a:rPr>
              <a:t>generacije učenika u tri prijelazna razdoblja </a:t>
            </a:r>
            <a:r>
              <a:rPr lang="hr-HR" sz="1600" dirty="0" smtClean="0">
                <a:latin typeface="Cambria" panose="02040503050406030204" pitchFamily="18" charset="0"/>
              </a:rPr>
              <a:t>osnovnoškolskog </a:t>
            </a:r>
            <a:r>
              <a:rPr lang="hr-HR" sz="1600" dirty="0">
                <a:latin typeface="Cambria" panose="02040503050406030204" pitchFamily="18" charset="0"/>
              </a:rPr>
              <a:t>obrazovanja: </a:t>
            </a:r>
            <a:endParaRPr lang="hr-HR" sz="1600" dirty="0" smtClean="0">
              <a:latin typeface="Cambria" panose="020405030504060302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ulazak </a:t>
            </a:r>
            <a:r>
              <a:rPr lang="hr-HR" sz="1600" dirty="0">
                <a:latin typeface="Cambria" panose="02040503050406030204" pitchFamily="18" charset="0"/>
              </a:rPr>
              <a:t>u osnovnoškolsko obrazovanje (od 1. do 2. </a:t>
            </a:r>
            <a:r>
              <a:rPr lang="hr-HR" sz="1600" dirty="0" smtClean="0">
                <a:latin typeface="Cambria" panose="02040503050406030204" pitchFamily="18" charset="0"/>
              </a:rPr>
              <a:t>razreda)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prijelaz </a:t>
            </a:r>
            <a:r>
              <a:rPr lang="hr-HR" sz="1600" dirty="0">
                <a:latin typeface="Cambria" panose="02040503050406030204" pitchFamily="18" charset="0"/>
              </a:rPr>
              <a:t>s razredne na predmetnu nastavu (od 4. do 5. razreda) i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završavanje </a:t>
            </a:r>
            <a:r>
              <a:rPr lang="hr-HR" sz="1600" dirty="0">
                <a:latin typeface="Cambria" panose="02040503050406030204" pitchFamily="18" charset="0"/>
              </a:rPr>
              <a:t>osnovnoškolskog obrazovanja, prije prelaska u srednjoškolsko obrazovanje (od 7. do 8. razreda).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Projekt se sastoji od kvalitativne i kvantitativne istraživačke dionice.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Kvalitativna dionica: dubinsko istraživanje obrazovnih aspiracija u 5 osnovnih škola u Zagrebu praćenjem 120 učenika, njihovih roditelja i učitelja (</a:t>
            </a:r>
            <a:r>
              <a:rPr lang="hr-HR" altLang="sr-Latn-RS" sz="1600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polustrukturirani</a:t>
            </a: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razgovori u četiri točke)</a:t>
            </a:r>
            <a:endParaRPr lang="hr-HR" sz="1600" b="1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Kvantitativna dionica: upitničko ispitivanje u 23 </a:t>
            </a:r>
            <a:r>
              <a:rPr lang="hr-HR" sz="1600" dirty="0">
                <a:latin typeface="Cambria" panose="02040503050406030204" pitchFamily="18" charset="0"/>
              </a:rPr>
              <a:t>(po slučaju odabrane) </a:t>
            </a:r>
            <a:r>
              <a:rPr lang="hr-HR" sz="1600" dirty="0" smtClean="0">
                <a:latin typeface="Cambria" panose="02040503050406030204" pitchFamily="18" charset="0"/>
              </a:rPr>
              <a:t>osnovne </a:t>
            </a:r>
            <a:r>
              <a:rPr lang="hr-HR" sz="1600" dirty="0">
                <a:latin typeface="Cambria" panose="02040503050406030204" pitchFamily="18" charset="0"/>
              </a:rPr>
              <a:t>škole u </a:t>
            </a:r>
            <a:r>
              <a:rPr lang="hr-HR" sz="1600" dirty="0" smtClean="0">
                <a:latin typeface="Cambria" panose="02040503050406030204" pitchFamily="18" charset="0"/>
              </a:rPr>
              <a:t>Zagrebu. Isti </a:t>
            </a:r>
            <a:r>
              <a:rPr lang="hr-HR" sz="1600" dirty="0">
                <a:latin typeface="Cambria" panose="02040503050406030204" pitchFamily="18" charset="0"/>
              </a:rPr>
              <a:t>učenici sudjeluju </a:t>
            </a:r>
            <a:r>
              <a:rPr lang="hr-HR" sz="1600" dirty="0" smtClean="0">
                <a:latin typeface="Cambria" panose="02040503050406030204" pitchFamily="18" charset="0"/>
              </a:rPr>
              <a:t>u </a:t>
            </a:r>
            <a:r>
              <a:rPr lang="hr-HR" sz="1600" dirty="0">
                <a:latin typeface="Cambria" panose="02040503050406030204" pitchFamily="18" charset="0"/>
              </a:rPr>
              <a:t>tri </a:t>
            </a:r>
            <a:r>
              <a:rPr lang="hr-HR" sz="1600" dirty="0" smtClean="0">
                <a:latin typeface="Cambria" panose="02040503050406030204" pitchFamily="18" charset="0"/>
              </a:rPr>
              <a:t>istraživačka vala: kraj </a:t>
            </a:r>
            <a:r>
              <a:rPr lang="hr-HR" sz="1600" dirty="0">
                <a:latin typeface="Cambria" panose="02040503050406030204" pitchFamily="18" charset="0"/>
              </a:rPr>
              <a:t>4. i 7. razreda, polugodište 5. i 8. razreda i kraj 5. i 8. razreda.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Više 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projektu:</a:t>
            </a:r>
            <a:endParaRPr lang="hr-HR" altLang="sr-Latn-RS" sz="1600" dirty="0">
              <a:latin typeface="Cambria" panose="02040503050406030204" pitchFamily="18" charset="0"/>
            </a:endParaRPr>
          </a:p>
          <a:p>
            <a:pPr lvl="0" eaLnBrk="0" fontAlgn="base" hangingPunct="0"/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hr-HR" altLang="sr-Latn-RS" sz="1600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www.idi.hr</a:t>
            </a: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/aspiracije</a:t>
            </a:r>
            <a:endParaRPr lang="hr-HR" altLang="sr-Latn-RS" sz="1600" dirty="0">
              <a:latin typeface="Cambria" panose="02040503050406030204" pitchFamily="18" charset="0"/>
            </a:endParaRPr>
          </a:p>
          <a:p>
            <a:pPr lvl="0" eaLnBrk="0" fontAlgn="base" hangingPunct="0"/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hr-HR" altLang="sr-Latn-RS" sz="1600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://</a:t>
            </a:r>
            <a:r>
              <a:rPr lang="hr-HR" altLang="sr-Latn-RS" sz="16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www.facebook.com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r-HR" altLang="sr-Latn-RS" sz="16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cobras.hr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</a:p>
          <a:p>
            <a:pPr eaLnBrk="0" fontAlgn="base" hangingPunct="0"/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hr-HR" altLang="sr-Latn-RS" sz="1600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https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://</a:t>
            </a:r>
            <a:r>
              <a:rPr lang="hr-HR" altLang="sr-Latn-RS" sz="16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twitter.com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r-HR" altLang="sr-Latn-RS" sz="16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Cobras_Hr</a:t>
            </a:r>
            <a:r>
              <a:rPr lang="hr-HR" altLang="sr-Latn-RS" sz="1600" dirty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7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OČEKIVANJE BUDUĆNOSTI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97" y="710805"/>
            <a:ext cx="111225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248" y="1485056"/>
            <a:ext cx="117572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Preko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90% učenika 8. razreda Vaše škole očekuje pozitivne ishode u budućnosti za same sebe. Takav postotak sličan je rezultatu na gradskoj razini.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Najmanje pozitivnih ishoda u budućnosti u sljedećih 20 godina očekuju za Hrvatsku.  Takva očekivanja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su slična očekivanjima svih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učenici 8. razreda ispitanih zagrebačkih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škola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U usporedbi sa svim učenicima 8. razreda u uzorku, učenici Vaše škole očekuju pozitivniju budućnost za Europu. Očekivanja budućnosti za cijeli svijet slična su očekivanjima učenika 8. razreda ispitanih zagrebačkih škola.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OČEKIVANJE BUDUĆNOSTI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2637341"/>
            <a:ext cx="11655552" cy="1060703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5. RAZRED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1975449"/>
            <a:ext cx="11655552" cy="172259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PERCEPCIJA ŠKOLSKOG OKRUŽENJA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KOJU BI OCJENU DAO/DALA…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Učenicima tvojega razreda?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Nastavnicima tvoje škole?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Učenicima tvoje škole?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Školi u cjelini?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 – DOVOLJAN – DOBAR – VRLO DOBAR - IZVRSTAN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127" y="1034338"/>
            <a:ext cx="9251747" cy="54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991" y="1765408"/>
            <a:ext cx="1420448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IZVRSTAN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VRLO DOBAR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DOBAR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DOVOLJAN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</a:t>
            </a:r>
            <a:endParaRPr lang="hr-HR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1484313"/>
            <a:ext cx="117570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613" y="1053425"/>
            <a:ext cx="1175721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Prosječne procjene učenika 5. razreda Vaše škole o percepciji školskog okruženja pokazuju da najvišu ocjenu ostvaruju ‘’nastavnici tvoje škole’’ i ‘’učenici tvojeg razreda’’. Takve su procjene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 razini procjena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učenika 5. razreda ispitanih zagrebačkih škola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Nešto niže prosječne procjene ostvarene su za ‘’školu u cjelini’’ i ‘’učenike tvoje škole’’.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Procjene učenika Vaše škole uglavnom ne odstupaju od procjena učenika svih ispitanih zagrebačkih škola. Višu ocjenu daju ‘’učenicima tvoje škole’’ u odnosu na sve učenike 5. razreda u uzorku.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50754" y="2092569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latin typeface="Cambria" panose="02040503050406030204" pitchFamily="18" charset="0"/>
              </a:rPr>
              <a:t>SAMOEFIKASNOST</a:t>
            </a:r>
            <a:r>
              <a:rPr lang="hr-HR" dirty="0" smtClean="0">
                <a:latin typeface="Cambria" panose="02040503050406030204" pitchFamily="18" charset="0"/>
              </a:rPr>
              <a:t> U PREDMETIMA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KOLIKO TI DOBRO IDE POJEDINI PREDMET? 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Procijeni bez obzira na to koje ocjene trenutno imaš iz predmeta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NIMALO – MALO– OSREDNJE– DOSTA - IZRAZITO  </a:t>
            </a: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84" y="710805"/>
            <a:ext cx="9587661" cy="576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991" y="1743501"/>
            <a:ext cx="1610486" cy="411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</a:t>
            </a:r>
          </a:p>
          <a:p>
            <a:pPr algn="ctr">
              <a:lnSpc>
                <a:spcPct val="150000"/>
              </a:lnSpc>
              <a:spcBef>
                <a:spcPts val="48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DOSTA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OSREDNJE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MALO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NIMALO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60344" y="480291"/>
            <a:ext cx="11655552" cy="5624945"/>
          </a:xfrm>
        </p:spPr>
        <p:txBody>
          <a:bodyPr>
            <a:normAutofit/>
          </a:bodyPr>
          <a:lstStyle/>
          <a:p>
            <a:r>
              <a:rPr lang="hr-HR" sz="4400" dirty="0" smtClean="0">
                <a:latin typeface="Cambria" panose="02040503050406030204" pitchFamily="18" charset="0"/>
              </a:rPr>
              <a:t/>
            </a:r>
            <a:br>
              <a:rPr lang="hr-HR" sz="4400" dirty="0" smtClean="0">
                <a:latin typeface="Cambria" panose="02040503050406030204" pitchFamily="18" charset="0"/>
              </a:rPr>
            </a:br>
            <a:r>
              <a:rPr lang="hr-HR" sz="4000" dirty="0" smtClean="0">
                <a:latin typeface="Cambria" panose="02040503050406030204" pitchFamily="18" charset="0"/>
              </a:rPr>
              <a:t>KVANTITATIVNA DIONICA: 3. ISTRAŽIVAČKI VAL</a:t>
            </a:r>
            <a:r>
              <a:rPr lang="hr-HR" b="1" dirty="0" smtClean="0">
                <a:latin typeface="Cambria" panose="02040503050406030204" pitchFamily="18" charset="0"/>
              </a:rPr>
              <a:t/>
            </a:r>
            <a:br>
              <a:rPr lang="hr-HR" b="1" dirty="0" smtClean="0">
                <a:latin typeface="Cambria" panose="02040503050406030204" pitchFamily="18" charset="0"/>
              </a:rPr>
            </a:br>
            <a:r>
              <a:rPr lang="hr-HR" b="1" dirty="0">
                <a:latin typeface="Cambria" panose="02040503050406030204" pitchFamily="18" charset="0"/>
              </a:rPr>
              <a:t/>
            </a:r>
            <a:br>
              <a:rPr lang="hr-HR" b="1" dirty="0">
                <a:latin typeface="Cambria" panose="02040503050406030204" pitchFamily="18" charset="0"/>
              </a:rPr>
            </a:br>
            <a:r>
              <a:rPr lang="hr-HR" sz="3600" dirty="0" smtClean="0">
                <a:latin typeface="Cambria" panose="02040503050406030204" pitchFamily="18" charset="0"/>
              </a:rPr>
              <a:t>1024 </a:t>
            </a:r>
            <a:r>
              <a:rPr lang="hr-HR" sz="3600" dirty="0">
                <a:latin typeface="Cambria" panose="02040503050406030204" pitchFamily="18" charset="0"/>
              </a:rPr>
              <a:t>učenika osmih razreda</a:t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sz="3600" dirty="0" smtClean="0">
                <a:latin typeface="Cambria" panose="02040503050406030204" pitchFamily="18" charset="0"/>
              </a:rPr>
              <a:t>1079 </a:t>
            </a:r>
            <a:r>
              <a:rPr lang="hr-HR" sz="3600" dirty="0">
                <a:latin typeface="Cambria" panose="02040503050406030204" pitchFamily="18" charset="0"/>
              </a:rPr>
              <a:t>učenika petih </a:t>
            </a:r>
            <a:r>
              <a:rPr lang="hr-HR" sz="3600" dirty="0" smtClean="0">
                <a:latin typeface="Cambria" panose="02040503050406030204" pitchFamily="18" charset="0"/>
              </a:rPr>
              <a:t>razreda</a:t>
            </a:r>
            <a:r>
              <a:rPr lang="hr-HR" sz="3600" dirty="0">
                <a:latin typeface="Cambria" panose="02040503050406030204" pitchFamily="18" charset="0"/>
              </a:rPr>
              <a:t/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b="1" dirty="0" smtClean="0">
                <a:latin typeface="Cambria" panose="02040503050406030204" pitchFamily="18" charset="0"/>
              </a:rPr>
              <a:t/>
            </a:r>
            <a:br>
              <a:rPr lang="hr-HR" b="1" dirty="0" smtClean="0">
                <a:latin typeface="Cambria" panose="02040503050406030204" pitchFamily="18" charset="0"/>
              </a:rPr>
            </a:br>
            <a:endParaRPr lang="hr-H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243009"/>
            <a:ext cx="117572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Prosječne procjene učenika 5. razreda Vaše škole o </a:t>
            </a:r>
            <a:r>
              <a:rPr lang="hr-HR" sz="2400" dirty="0" err="1">
                <a:latin typeface="Cambria" panose="02040503050406030204" pitchFamily="18" charset="0"/>
              </a:rPr>
              <a:t>samoefikasnosti</a:t>
            </a:r>
            <a:r>
              <a:rPr lang="hr-HR" sz="2400" dirty="0">
                <a:latin typeface="Cambria" panose="02040503050406030204" pitchFamily="18" charset="0"/>
              </a:rPr>
              <a:t> u predmetima pokazuju da najvišu procjenu dodjeljuju </a:t>
            </a:r>
            <a:r>
              <a:rPr lang="hr-HR" sz="2400" dirty="0" smtClean="0">
                <a:latin typeface="Cambria" panose="02040503050406030204" pitchFamily="18" charset="0"/>
              </a:rPr>
              <a:t>predmetima </a:t>
            </a:r>
            <a:r>
              <a:rPr lang="hr-HR" sz="2400" dirty="0">
                <a:latin typeface="Cambria" panose="02040503050406030204" pitchFamily="18" charset="0"/>
              </a:rPr>
              <a:t>Tjelesna i zdravstvena </a:t>
            </a:r>
            <a:r>
              <a:rPr lang="hr-HR" sz="2400" dirty="0" smtClean="0">
                <a:latin typeface="Cambria" panose="02040503050406030204" pitchFamily="18" charset="0"/>
              </a:rPr>
              <a:t>kultura te Tehnička kultura.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Učenici Vaše škole uglavnom procjenjuju da su ‘’dosta’’ do ‘’izrazito’’ dobri iz predmeta. Nižu procjenu od te iskazuju za predmet Matematika.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Prosječne </a:t>
            </a:r>
            <a:r>
              <a:rPr lang="hr-HR" sz="2400" dirty="0">
                <a:latin typeface="Cambria" panose="02040503050406030204" pitchFamily="18" charset="0"/>
              </a:rPr>
              <a:t>p</a:t>
            </a:r>
            <a:r>
              <a:rPr lang="hr-HR" sz="2400" dirty="0" smtClean="0">
                <a:latin typeface="Cambria" panose="02040503050406030204" pitchFamily="18" charset="0"/>
              </a:rPr>
              <a:t>rocjene </a:t>
            </a:r>
            <a:r>
              <a:rPr lang="hr-HR" sz="2400" dirty="0">
                <a:latin typeface="Cambria" panose="02040503050406030204" pitchFamily="18" charset="0"/>
              </a:rPr>
              <a:t>učenika Vaše škole </a:t>
            </a:r>
            <a:r>
              <a:rPr lang="hr-HR" sz="2400" dirty="0" smtClean="0">
                <a:latin typeface="Cambria" panose="02040503050406030204" pitchFamily="18" charset="0"/>
              </a:rPr>
              <a:t>razlikuju se od procjena </a:t>
            </a:r>
            <a:r>
              <a:rPr lang="hr-HR" sz="2400" dirty="0">
                <a:latin typeface="Cambria" panose="02040503050406030204" pitchFamily="18" charset="0"/>
              </a:rPr>
              <a:t>učenika svih ispitanih zagrebačkih osnovnih škola za većinu predmeta, osim za predmete Priroda, </a:t>
            </a:r>
            <a:r>
              <a:rPr lang="hr-HR" sz="2400" dirty="0" smtClean="0">
                <a:latin typeface="Cambria" panose="02040503050406030204" pitchFamily="18" charset="0"/>
              </a:rPr>
              <a:t>Likovna kultura, Glazbena kultura i Tjelesno zdravstvena kultura.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PROCJENA NASTAVNIKA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KOJU BI OCJENU DAO/LA NASTAVNICI/NASTAVNIKU POJEDINOG PREDMETA U 5. RAZREDU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 – DOVOLJAN – DOBAR – VRLO DOBAR – ODLIČAN</a:t>
            </a:r>
          </a:p>
          <a:p>
            <a:pPr algn="ctr">
              <a:lnSpc>
                <a:spcPct val="150000"/>
              </a:lnSpc>
              <a:defRPr/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4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PREDSTAVLJENE SU SAMO 4 NAJVIŠE PROCJENE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027" y="257506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800" y="2169000"/>
            <a:ext cx="9430401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ASPIRACIJE PREMA SREDNJOŠKOLSKOM OBRAZOVANJU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			ZNAŠ LI VEĆ U KOJU VRSTU SREDNJE ŠKOLE ŽELIŠ IĆI?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STRUKOVNU ŠKOLU (ekonomsku, elektrotehničku, zdravstvenu, hotelijersko-turističku, tehničku…)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GIMNAZIJU (opću, prirodoslovno-matematičku, jezičnu, klasičnu…)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 ZNAM JOŠ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839" y="978061"/>
            <a:ext cx="795474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SREDNJOŠKOLSKE ASPIRACIJE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17572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Većina učenika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5. razreda Vaše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škole (52,1%) iskazuje kako želi ići u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gimnaziju. Takav postotak značajno je viši od onog dobivenog od učenika svih ispitanih zagrebačkih škola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1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4,6%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učenika Vaše škole iskazuje kako želi upisati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strukovnu školu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što 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nešto niže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od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postotka na gradskoj razini (21,4%).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U odnosu na sve učenike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5. razreda ispitanih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zagrebačkih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škola, učenici Vaše škole u manjem postotku iskazuju kako još ne znaju koju će srednju školu upisati.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ZADOVOLJSTVO ASPEKTIMA ŽIVOTA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KAKO SE, OPĆENITO GLEDANO, OSJEĆAŠ U VEZI? 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školskoga uspjeha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 prijateljima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sa članovima obitelji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života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SAM NEZADOVOLJAN – NEZADOVOLJAN SAM – NITI SAM NEZADOVOLJAN, NITI ZADOVOLJAN – ZADOVOLJAN SAM – IZRAZITO SAM ZADOVOLJAN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948" y="362403"/>
            <a:ext cx="11841960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Cambria" panose="02040503050406030204" pitchFamily="18" charset="0"/>
              </a:rPr>
              <a:t>TEMATSKE CJELINE IZVJEŠĆA O REZULTATIMA TREĆEG ISTRAŽIVAČKOG VALA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r-HR" sz="2000" b="1" dirty="0" smtClean="0">
              <a:latin typeface="Cambria" panose="020405030504060302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</a:pPr>
            <a:r>
              <a:rPr lang="hr-HR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8. razred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Kako se osjećaš u vezi upisa u </a:t>
            </a:r>
            <a:r>
              <a:rPr lang="hr-HR" sz="2000" dirty="0" err="1">
                <a:latin typeface="Cambria" panose="02040503050406030204" pitchFamily="18" charset="0"/>
              </a:rPr>
              <a:t>SŠ</a:t>
            </a:r>
            <a:r>
              <a:rPr lang="hr-HR" sz="2000" dirty="0">
                <a:latin typeface="Cambria" panose="02040503050406030204" pitchFamily="18" charset="0"/>
              </a:rPr>
              <a:t> i što misliš kakva će </a:t>
            </a:r>
            <a:r>
              <a:rPr lang="hr-HR" sz="2000" dirty="0" err="1">
                <a:latin typeface="Cambria" panose="02040503050406030204" pitchFamily="18" charset="0"/>
              </a:rPr>
              <a:t>SŠ</a:t>
            </a:r>
            <a:r>
              <a:rPr lang="hr-HR" sz="2000" dirty="0">
                <a:latin typeface="Cambria" panose="02040503050406030204" pitchFamily="18" charset="0"/>
              </a:rPr>
              <a:t> biti u odnosu na OŠ? – Emocije pri prijelazu u </a:t>
            </a:r>
            <a:r>
              <a:rPr lang="hr-HR" sz="2000" dirty="0" err="1">
                <a:latin typeface="Cambria" panose="02040503050406030204" pitchFamily="18" charset="0"/>
              </a:rPr>
              <a:t>SŠ</a:t>
            </a:r>
            <a:endParaRPr lang="hr-HR" sz="20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U koju srednju školu želiš ići? – Aspiracije prema srednjoškolskom obrazovanju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Koliko ti dobro ide pojedini predmet? – </a:t>
            </a:r>
            <a:r>
              <a:rPr lang="hr-HR" sz="2000" dirty="0" err="1" smtClean="0">
                <a:latin typeface="Cambria" panose="02040503050406030204" pitchFamily="18" charset="0"/>
              </a:rPr>
              <a:t>Samoefikasnost</a:t>
            </a:r>
            <a:r>
              <a:rPr lang="hr-HR" sz="2000" dirty="0" smtClean="0">
                <a:latin typeface="Cambria" panose="02040503050406030204" pitchFamily="18" charset="0"/>
              </a:rPr>
              <a:t> u predmetima</a:t>
            </a:r>
            <a:endParaRPr lang="hr-HR" sz="20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Koji su ti najbolji nastavnici</a:t>
            </a:r>
            <a:r>
              <a:rPr lang="hr-HR" sz="2000" dirty="0" smtClean="0">
                <a:latin typeface="Cambria" panose="02040503050406030204" pitchFamily="18" charset="0"/>
              </a:rPr>
              <a:t>? – četiri najviše procjene</a:t>
            </a:r>
            <a:endParaRPr lang="hr-HR" sz="20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Kako se osjećaš? – Zadovoljstvo aspektima života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Kako će biti za 20 godina? – očekivanja budućnosti</a:t>
            </a:r>
            <a:r>
              <a:rPr lang="hr-HR" sz="2000" dirty="0" smtClean="0">
                <a:latin typeface="Cambria" panose="02040503050406030204" pitchFamily="18" charset="0"/>
              </a:rPr>
              <a:t>?</a:t>
            </a:r>
            <a:endParaRPr lang="hr-HR" sz="20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</a:pPr>
            <a:r>
              <a:rPr lang="hr-HR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5. </a:t>
            </a:r>
            <a:r>
              <a:rPr lang="hr-HR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razred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Kako ti je u školi? - Percepcija školskoga okruženja</a:t>
            </a:r>
            <a:endParaRPr lang="hr-HR" sz="20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Koliko ti dobro ide pojedini predmet? – </a:t>
            </a:r>
            <a:r>
              <a:rPr lang="hr-HR" sz="2000" dirty="0" err="1" smtClean="0">
                <a:latin typeface="Cambria" panose="02040503050406030204" pitchFamily="18" charset="0"/>
              </a:rPr>
              <a:t>Samoefikasnost</a:t>
            </a:r>
            <a:r>
              <a:rPr lang="hr-HR" sz="2000" dirty="0" smtClean="0">
                <a:latin typeface="Cambria" panose="02040503050406030204" pitchFamily="18" charset="0"/>
              </a:rPr>
              <a:t> u predmetima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Koji su ti najbolji nastavnici? – četiri najviše procjene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U koju srednju školu želiš ići? – Aspiracije prema srednjoškolskom obrazovanju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Kako se osjećaš? – Zadovoljstvo aspektima života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Kako će biti za 20 godina? – očekivanja budućnosti?</a:t>
            </a:r>
          </a:p>
        </p:txBody>
      </p:sp>
    </p:spTree>
    <p:extLst>
      <p:ext uri="{BB962C8B-B14F-4D97-AF65-F5344CB8AC3E}">
        <p14:creationId xmlns:p14="http://schemas.microsoft.com/office/powerpoint/2010/main" val="6667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61" y="904169"/>
            <a:ext cx="9213092" cy="540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991" y="1756229"/>
            <a:ext cx="2286972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NEZADOVOLJAN, </a:t>
            </a:r>
            <a:endParaRPr lang="hr-HR" sz="1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ZADOVOLJAN</a:t>
            </a:r>
          </a:p>
          <a:p>
            <a:pPr algn="ctr">
              <a:lnSpc>
                <a:spcPct val="150000"/>
              </a:lnSpc>
              <a:spcBef>
                <a:spcPts val="36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248" y="1485056"/>
            <a:ext cx="117572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Prosječne procjene učenika 5. razreda Vaše škole o zadovoljstvu različitim aspektima života pokazuju da najvišu procjenu ostvaruje ‘’zadovoljstvo odnosima sa članovima obitelji’’. 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Prosječne procjene </a:t>
            </a:r>
            <a:r>
              <a:rPr lang="hr-HR" sz="2400" dirty="0">
                <a:latin typeface="Cambria" panose="02040503050406030204" pitchFamily="18" charset="0"/>
              </a:rPr>
              <a:t>učenika Vaše </a:t>
            </a:r>
            <a:r>
              <a:rPr lang="hr-HR" sz="2400" dirty="0" smtClean="0">
                <a:latin typeface="Cambria" panose="02040503050406030204" pitchFamily="18" charset="0"/>
              </a:rPr>
              <a:t>škole o zadovoljstvu različitim aspektima života nalaze se u zoni odgovora ‘’zadovoljan sam’’ </a:t>
            </a:r>
            <a:r>
              <a:rPr lang="hr-HR" sz="2400" dirty="0">
                <a:latin typeface="Cambria" panose="02040503050406030204" pitchFamily="18" charset="0"/>
              </a:rPr>
              <a:t>prema „</a:t>
            </a:r>
            <a:r>
              <a:rPr lang="hr-HR" sz="2400" dirty="0" smtClean="0">
                <a:latin typeface="Cambria" panose="02040503050406030204" pitchFamily="18" charset="0"/>
              </a:rPr>
              <a:t>izrazito sam zadovoljan”.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U usporedbi sa svim učenicima 5. razreda ispitanih zagrebačkih škola, učenici Vaše škole daju nešto više procjene za</a:t>
            </a:r>
            <a:r>
              <a:rPr lang="hr-HR" sz="2400" dirty="0">
                <a:latin typeface="Cambria" panose="02040503050406030204" pitchFamily="18" charset="0"/>
              </a:rPr>
              <a:t> </a:t>
            </a:r>
            <a:r>
              <a:rPr lang="hr-HR" sz="2400" dirty="0" smtClean="0">
                <a:latin typeface="Cambria" panose="02040503050406030204" pitchFamily="18" charset="0"/>
              </a:rPr>
              <a:t>’’zadovoljstvo </a:t>
            </a:r>
            <a:r>
              <a:rPr lang="hr-HR" sz="2400" dirty="0">
                <a:latin typeface="Cambria" panose="02040503050406030204" pitchFamily="18" charset="0"/>
              </a:rPr>
              <a:t>odnosima s prijateljima’’</a:t>
            </a:r>
            <a:r>
              <a:rPr lang="hr-HR" sz="2400" dirty="0" smtClean="0">
                <a:latin typeface="Cambria" panose="02040503050406030204" pitchFamily="18" charset="0"/>
              </a:rPr>
              <a:t> te niže procjene za </a:t>
            </a:r>
            <a:r>
              <a:rPr lang="hr-HR" sz="2400" dirty="0">
                <a:latin typeface="Cambria" panose="02040503050406030204" pitchFamily="18" charset="0"/>
              </a:rPr>
              <a:t>‘’zadovoljstvo svojim životom</a:t>
            </a:r>
            <a:r>
              <a:rPr lang="hr-HR" sz="2400" dirty="0" smtClean="0">
                <a:latin typeface="Cambria" panose="02040503050406030204" pitchFamily="18" charset="0"/>
              </a:rPr>
              <a:t>’’.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1975449"/>
            <a:ext cx="11655552" cy="172259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OČEKIVANJE BUDUĆNOSTI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0" y="1053326"/>
            <a:ext cx="119260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KAKVU BUDUĆNOST OČEKUJEŠ U SLJEDEĆIH 20 GODINA ZA?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SEBE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HRVATSKU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CIJELI SVIJET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VRLO NEGATIVNU – NEGATIVNU – NITI NEGATIVNU, NITI POZITIVNU – POZITIVNU – VRLO POZITIVNU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OČEKIVANJE BUDUĆNOSTI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2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OČEKIVANJE BUDUĆNOSTI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65" y="976054"/>
            <a:ext cx="1046117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248" y="1485056"/>
            <a:ext cx="117572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Preko 95% učenika 5. razreda Vaše škole iskazuje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pozitivne ishode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u budućnosti za same sebe. </a:t>
            </a:r>
            <a:r>
              <a:rPr lang="hr-HR" sz="2400">
                <a:solidFill>
                  <a:prstClr val="black"/>
                </a:solidFill>
                <a:latin typeface="Cambria" panose="02040503050406030204" pitchFamily="18" charset="0"/>
              </a:rPr>
              <a:t>To je sličan postotak onom opaženom za sve ispitane zagrebačke škole.</a:t>
            </a:r>
            <a:endParaRPr lang="hr-HR" sz="24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smtClean="0">
                <a:latin typeface="Cambria" panose="02040503050406030204" pitchFamily="18" charset="0"/>
                <a:ea typeface="Cambria" panose="02040503050406030204" pitchFamily="18" charset="0"/>
              </a:rPr>
              <a:t>Oko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55%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učenika 5. razreda Vaše škole očekuje pozitivnu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budućnost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za Hrvatsku i cijeli svijet u sljedećih 20 godina. Takva očekivanja slična su očekivanjima učenika 5. razreda svih ispitanih zagrebačkih škola.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OČEKIVANJE BUDUĆNOSTI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9075" y="1786388"/>
            <a:ext cx="11802964" cy="2503318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ambria" panose="02040503050406030204" pitchFamily="18" charset="0"/>
              </a:rPr>
              <a:t>Za dodatne informacije:</a:t>
            </a:r>
            <a:br>
              <a:rPr lang="hr-HR" sz="4000" dirty="0" smtClean="0">
                <a:latin typeface="Cambria" panose="02040503050406030204" pitchFamily="18" charset="0"/>
              </a:rPr>
            </a:br>
            <a:r>
              <a:rPr lang="hr-HR" sz="3200" dirty="0" err="1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cobras@idi.hr</a:t>
            </a:r>
            <a:r>
              <a:rPr lang="hr-HR" sz="40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r-HR" sz="40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hr-HR" sz="40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050" name="Picture 2" descr="memorandum_headIDIZ_CIR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38" y="4940657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1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2637341"/>
            <a:ext cx="11655552" cy="1060703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8. RAZRED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1" y="2866291"/>
            <a:ext cx="11655552" cy="100232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PRIJELAZ U SREDNJU ŠKOLU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36525" y="306388"/>
            <a:ext cx="11415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en-US" sz="2200" b="1" dirty="0">
                <a:solidFill>
                  <a:srgbClr val="2E75B6"/>
                </a:solidFill>
              </a:rPr>
              <a:t>PRIJELAZ U </a:t>
            </a:r>
            <a:r>
              <a:rPr lang="hr-HR" altLang="en-US" sz="2200" b="1" dirty="0" smtClean="0">
                <a:solidFill>
                  <a:srgbClr val="2E75B6"/>
                </a:solidFill>
              </a:rPr>
              <a:t>SREDNJU ŠKOLU</a:t>
            </a:r>
            <a:endParaRPr lang="en-GB" altLang="en-US" sz="2200" b="1" dirty="0">
              <a:solidFill>
                <a:srgbClr val="2E75B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PITANI:</a:t>
            </a:r>
          </a:p>
          <a:p>
            <a:pPr>
              <a:lnSpc>
                <a:spcPct val="150000"/>
              </a:lnSpc>
              <a:defRPr/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MOLIMO TE PROCIJENI KOLIKO PREDSTOJEĆI UPIS U SREDNJU ŠKOLU KOD TEBE IZAZIVA SLJEDEĆE OSJEĆAJE: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Zabrinutost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Sreća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Znatiželja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NIMALO – MALO– OSREDNJE– DOSTA - IZRAZITO</a:t>
            </a:r>
          </a:p>
        </p:txBody>
      </p:sp>
    </p:spTree>
    <p:extLst>
      <p:ext uri="{BB962C8B-B14F-4D97-AF65-F5344CB8AC3E}">
        <p14:creationId xmlns:p14="http://schemas.microsoft.com/office/powerpoint/2010/main" val="7933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PRIJELAZ U SREDNJU ŠKOLU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587" y="1044738"/>
            <a:ext cx="9238827" cy="54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991" y="1772529"/>
            <a:ext cx="1424772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</a:t>
            </a:r>
          </a:p>
          <a:p>
            <a:pPr algn="ctr">
              <a:lnSpc>
                <a:spcPct val="150000"/>
              </a:lnSpc>
              <a:spcBef>
                <a:spcPts val="5600"/>
              </a:spcBef>
              <a:defRPr/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DOSTA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  <a:defRPr/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OSREDNJE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  <a:defRPr/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MALO</a:t>
            </a:r>
          </a:p>
          <a:p>
            <a:pPr algn="ctr">
              <a:lnSpc>
                <a:spcPct val="150000"/>
              </a:lnSpc>
              <a:spcBef>
                <a:spcPts val="5300"/>
              </a:spcBef>
              <a:defRPr/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NIMALO</a:t>
            </a:r>
            <a:endParaRPr lang="hr-HR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</TotalTime>
  <Words>1541</Words>
  <Application>Microsoft Office PowerPoint</Application>
  <PresentationFormat>Prilagođeno</PresentationFormat>
  <Paragraphs>292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56</vt:i4>
      </vt:variant>
    </vt:vector>
  </HeadingPairs>
  <TitlesOfParts>
    <vt:vector size="57" baseType="lpstr">
      <vt:lpstr>Office Theme</vt:lpstr>
      <vt:lpstr>IZVJEŠĆE ZA ŠKOLE</vt:lpstr>
      <vt:lpstr>UVODNO O ISTRAŽIVANJU</vt:lpstr>
      <vt:lpstr>PowerPointova prezentacija</vt:lpstr>
      <vt:lpstr> KVANTITATIVNA DIONICA: 3. ISTRAŽIVAČKI VAL  1024 učenika osmih razreda 1079 učenika petih razreda  </vt:lpstr>
      <vt:lpstr>PowerPointova prezentacija</vt:lpstr>
      <vt:lpstr>8. RAZRED</vt:lpstr>
      <vt:lpstr>PRIJELAZ U SREDNJU ŠKOLU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ASPIRACIJE PREMA SREDNJOŠKOLSKOM OBRAZOVANJU</vt:lpstr>
      <vt:lpstr>PowerPointova prezentacija</vt:lpstr>
      <vt:lpstr>PowerPointova prezentacija</vt:lpstr>
      <vt:lpstr>PowerPointova prezentacija</vt:lpstr>
      <vt:lpstr>SAMOEFIKASNOST U PREDMETIMA</vt:lpstr>
      <vt:lpstr>PowerPointova prezentacija</vt:lpstr>
      <vt:lpstr>PowerPointova prezentacija</vt:lpstr>
      <vt:lpstr>PowerPointova prezentacija</vt:lpstr>
      <vt:lpstr>PROCJENA NASTAVNIKA</vt:lpstr>
      <vt:lpstr>PowerPointova prezentacija</vt:lpstr>
      <vt:lpstr>PowerPointova prezentacija</vt:lpstr>
      <vt:lpstr>ZADOVOLJSTVO ASPEKTIMA ŽIVOTA</vt:lpstr>
      <vt:lpstr>PowerPointova prezentacija</vt:lpstr>
      <vt:lpstr>PowerPointova prezentacija</vt:lpstr>
      <vt:lpstr>PowerPointova prezentacija</vt:lpstr>
      <vt:lpstr>OČEKIVANJE BUDUĆNOSTI</vt:lpstr>
      <vt:lpstr>PowerPointova prezentacija</vt:lpstr>
      <vt:lpstr>PowerPointova prezentacija</vt:lpstr>
      <vt:lpstr>PowerPointova prezentacija</vt:lpstr>
      <vt:lpstr>5. RAZRED</vt:lpstr>
      <vt:lpstr>PERCEPCIJA ŠKOLSKOG OKRUŽENJA</vt:lpstr>
      <vt:lpstr>PowerPointova prezentacija</vt:lpstr>
      <vt:lpstr>PowerPointova prezentacija</vt:lpstr>
      <vt:lpstr>PowerPointova prezentacija</vt:lpstr>
      <vt:lpstr>SAMOEFIKASNOST U PREDMETIMA</vt:lpstr>
      <vt:lpstr>PowerPointova prezentacija</vt:lpstr>
      <vt:lpstr>PowerPointova prezentacija</vt:lpstr>
      <vt:lpstr>PowerPointova prezentacija</vt:lpstr>
      <vt:lpstr>PROCJENA NASTAVNIKA</vt:lpstr>
      <vt:lpstr>PowerPointova prezentacija</vt:lpstr>
      <vt:lpstr>PowerPointova prezentacija</vt:lpstr>
      <vt:lpstr>ASPIRACIJE PREMA SREDNJOŠKOLSKOM OBRAZOVANJU</vt:lpstr>
      <vt:lpstr>PowerPointova prezentacija</vt:lpstr>
      <vt:lpstr>PowerPointova prezentacija</vt:lpstr>
      <vt:lpstr>PowerPointova prezentacija</vt:lpstr>
      <vt:lpstr>ZADOVOLJSTVO ASPEKTIMA ŽIVOTA</vt:lpstr>
      <vt:lpstr>PowerPointova prezentacija</vt:lpstr>
      <vt:lpstr>PowerPointova prezentacija</vt:lpstr>
      <vt:lpstr>PowerPointova prezentacija</vt:lpstr>
      <vt:lpstr>OČEKIVANJE BUDUĆNOSTI</vt:lpstr>
      <vt:lpstr>PowerPointova prezentacija</vt:lpstr>
      <vt:lpstr>PowerPointova prezentacija</vt:lpstr>
      <vt:lpstr>PowerPointova prezentacija</vt:lpstr>
      <vt:lpstr>Za dodatne informacije: cobras@idi.hr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PRELIMINARNI REZULTATI</dc:title>
  <dc:creator>ZRINKA</dc:creator>
  <cp:lastModifiedBy>Mateja</cp:lastModifiedBy>
  <cp:revision>187</cp:revision>
  <dcterms:created xsi:type="dcterms:W3CDTF">2017-12-31T14:54:12Z</dcterms:created>
  <dcterms:modified xsi:type="dcterms:W3CDTF">2019-02-01T08:34:46Z</dcterms:modified>
</cp:coreProperties>
</file>