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4" r:id="rId5"/>
    <p:sldId id="265" r:id="rId6"/>
    <p:sldId id="263" r:id="rId7"/>
    <p:sldId id="266" r:id="rId8"/>
    <p:sldId id="268" r:id="rId9"/>
    <p:sldId id="269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>
        <p:scale>
          <a:sx n="103" d="100"/>
          <a:sy n="103" d="100"/>
        </p:scale>
        <p:origin x="-108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086F50E-30D7-43A9-9D9F-333E369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C85451F-58AB-474A-BBF0-3991E3867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070AA46-B208-42D7-9809-666C21ED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3111-0EBE-46E3-8244-C39CF92461FC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C97292E-4F26-422C-A219-FF30E684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CF13261-8FDD-480C-AFDC-B792A1B0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C766-BFB9-4A22-AB59-4A4F83F02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196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CFFBC6-27CA-483F-976C-661DF240A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84D6511-F23D-4C0F-ABE2-5A1C118AC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0489558-1A84-4AA9-9B67-8F046D99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3111-0EBE-46E3-8244-C39CF92461FC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3DF5DC5-D553-4B7E-AF02-C3F1C5741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306AB18-9EF5-44BF-9484-F7C85596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C766-BFB9-4A22-AB59-4A4F83F02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70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A553C5DE-10DF-44A3-8B43-681EA0897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25DCAA7F-E9BF-4648-A83F-6930EE478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2175016-B95D-4AEF-AE4F-2680C5E5A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3111-0EBE-46E3-8244-C39CF92461FC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166A51E-740B-4A2B-B4AC-36C18F9B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B4F9203-9C3C-4C1B-90F4-0AE6621D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C766-BFB9-4A22-AB59-4A4F83F02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204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A9F638A-9FB3-4E66-954C-9D9C504B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D0E5B46-7CCD-483B-B77A-D05049B11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5ADF9A0-1B94-4E29-B18A-017300E4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3111-0EBE-46E3-8244-C39CF92461FC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663A30E-77DF-4DB6-A7F9-505C3A8A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4BD112D-5F8D-4B66-BF33-FBFD8D86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C766-BFB9-4A22-AB59-4A4F83F02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720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C7BFF5-D79B-4779-924F-2ADFBC68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9078220-D26F-479E-B869-689199CC7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1FA5A8-4231-430F-BBB6-5E38C7D8F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3111-0EBE-46E3-8244-C39CF92461FC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D855937-68DF-45D2-A070-A177C04F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56804CE-1B29-4B28-AB6A-EF598EE3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C766-BFB9-4A22-AB59-4A4F83F02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259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71DF345-0A1D-4A75-ADD0-4C776D0F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220D4C8-CEEC-44E0-85D8-9B7BABDD9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2E8B3B3A-CCCC-4D42-90B4-6B50F0FAD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6E85A0D3-981D-49AF-8613-15BA65A99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3111-0EBE-46E3-8244-C39CF92461FC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B8C536F-9462-4AD8-B879-28F33210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CDAE77D-2230-49DD-B7E6-33F8F5F1C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C766-BFB9-4A22-AB59-4A4F83F02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264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9EFD42-82B6-404A-807B-0649AF2CD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7103D19-DCA4-49C7-B028-47B96FEF6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9AC77984-424E-4A8F-8A18-9C1CE9E1A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DB05A2ED-EC3A-413D-8548-532AAF057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46A2A53-0831-4A8C-9D5E-80A566C7F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F4C6AAA6-F2D9-4A86-8DA5-900E13507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3111-0EBE-46E3-8244-C39CF92461FC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AC7C556E-8B18-4A9B-ACC0-CCA5ED546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587C1DA-9694-498B-9C20-6F75B8E7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C766-BFB9-4A22-AB59-4A4F83F02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648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88658C3-874B-4319-B1E5-C4C89645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674DF5B9-E184-45DD-B753-5574F7FAC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3111-0EBE-46E3-8244-C39CF92461FC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175C0880-329B-4269-9E06-4FA5AA877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DDAC9DE-B543-4494-B6DD-94D4AB3C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C766-BFB9-4A22-AB59-4A4F83F02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900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0F1E50D8-BAB7-427D-9E48-60550B40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3111-0EBE-46E3-8244-C39CF92461FC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0F8B1573-7307-465E-AF28-7F1A623A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4C66EFB-B0DF-4FA8-8917-DDC1B56B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C766-BFB9-4A22-AB59-4A4F83F02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792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E705D74-090F-4CCA-ACFA-5A77CEAC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93C2DDC-9D67-4096-9402-75986046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0AEF3402-4141-4E52-94E5-9CFEA8232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18EDC0A8-5051-4F88-A783-BB2AA3B3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3111-0EBE-46E3-8244-C39CF92461FC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0EACAC40-A1CE-4413-B233-C51652B4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A4B95E5-C8E3-400E-954C-401FC216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C766-BFB9-4A22-AB59-4A4F83F02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888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425656E-9DF4-41E2-AC8E-AE51368F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7D3ABAC2-DF7A-4189-A178-C29C520BC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92577EF-5B64-4399-9B92-7CFAF2AA9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08072C4-4B69-4060-A453-4E3C96A7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3111-0EBE-46E3-8244-C39CF92461FC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660D7F6-5656-4E7E-B575-58FDECE93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29095E2-F28C-40E5-B06E-330139AC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C766-BFB9-4A22-AB59-4A4F83F02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439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203D336F-C47E-4C38-83CA-C812C8347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16F8449-DA33-4991-AB6E-5FC65433D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8433C42-719D-4A04-8191-9B20A8B9B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3111-0EBE-46E3-8244-C39CF92461FC}" type="datetimeFigureOut">
              <a:rPr lang="hr-HR" smtClean="0"/>
              <a:t>7.12.2021.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057095E-3075-4FDD-8BAB-20F9D6356A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B7A0B94-7022-424B-AB97-792A325CB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DC766-BFB9-4A22-AB59-4A4F83F02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174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urg-eltz.de/de/" TargetMode="External"/><Relationship Id="rId2" Type="http://schemas.openxmlformats.org/officeDocument/2006/relationships/hyperlink" Target="https://en.wikipedia.org/wiki/Eltz_Castl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stablo, nebo, na otvorenom, trava&#10;&#10;Opis je automatski generiran">
            <a:extLst>
              <a:ext uri="{FF2B5EF4-FFF2-40B4-BE49-F238E27FC236}">
                <a16:creationId xmlns:a16="http://schemas.microsoft.com/office/drawing/2014/main" xmlns="" id="{8E722A0D-B791-44D4-8F90-7458488F1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" r="23585" b="8122"/>
          <a:stretch/>
        </p:blipFill>
        <p:spPr>
          <a:xfrm>
            <a:off x="3475711" y="79523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CAC4657-D8D6-4A23-AF8D-B934CDF65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7565188" cy="3204134"/>
          </a:xfrm>
        </p:spPr>
        <p:txBody>
          <a:bodyPr anchor="b">
            <a:normAutofit/>
          </a:bodyPr>
          <a:lstStyle/>
          <a:p>
            <a:pPr algn="l"/>
            <a:r>
              <a:rPr lang="hr-HR" sz="4100" dirty="0">
                <a:latin typeface="Arial" panose="020B0604020202020204" pitchFamily="34" charset="0"/>
                <a:cs typeface="Arial" panose="020B0604020202020204" pitchFamily="34" charset="0"/>
              </a:rPr>
              <a:t>SREDNOVJEKOVNI DVORAC</a:t>
            </a:r>
            <a:br>
              <a:rPr lang="hr-HR" sz="4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4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4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4100" dirty="0">
                <a:latin typeface="Arial" panose="020B0604020202020204" pitchFamily="34" charset="0"/>
                <a:cs typeface="Arial" panose="020B0604020202020204" pitchFamily="34" charset="0"/>
              </a:rPr>
              <a:t>„Dvorac Eltz, Njemačka”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061CAB4-C9D8-4432-8293-1F1595357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Lara Domijan, 6.a.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2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na otvorenom, priroda, dolina, kanjon&#10;&#10;Opis je automatski generiran">
            <a:extLst>
              <a:ext uri="{FF2B5EF4-FFF2-40B4-BE49-F238E27FC236}">
                <a16:creationId xmlns:a16="http://schemas.microsoft.com/office/drawing/2014/main" xmlns="" id="{A205750E-36AA-4733-A450-34F798B08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1498" r="888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0C2DF0D-9643-4DEF-BE3C-35BDCF632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272208"/>
            <a:ext cx="3438906" cy="505901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Guten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Tag, moje ime je Lara!</a:t>
            </a:r>
          </a:p>
          <a:p>
            <a:pPr marL="0" indent="0">
              <a:buNone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Moja obitelj i ja živimo u dvorcu Eltz, najljepšem dvorcu u Njemačkoj. Dvorac je u našoj obitelji već 33 generacije. Sagrađen je 1157. godine (XII stoljeće),  na 70-metarskoj stijeni i  s tri strane okružen je rijekom 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Elzbach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i predivnom šumom. </a:t>
            </a:r>
          </a:p>
          <a:p>
            <a:pPr marL="0" indent="0">
              <a:buNone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Dvorac je kao djelo donacije započeo graditi car Frederick I 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Barbarossa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s Rudolfom von Eltz kao svjedokom. </a:t>
            </a:r>
          </a:p>
          <a:p>
            <a:pPr marL="0" indent="0">
              <a:buNone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Ležao je na strateškoj lokaciji na rimskoj trgovačkoj putanji između doline 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Moselle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i regije 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Eifel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, a stvoren je u suradnji s tri lokalna gospodara iz povijesnih obitelji 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Kempenich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Rubenach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Rodendorf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Tijekom vremena tri obitelji; 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Kempenich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Rubenach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Rodendorf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sagradile su svoje domove u kompleksu dvorca. Ovako podijeljen, je u našem vlasništvu do danas.</a:t>
            </a:r>
          </a:p>
          <a:p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1568892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na otvorenom, priroda, dolina, kanjon&#10;&#10;Opis je automatski generiran">
            <a:extLst>
              <a:ext uri="{FF2B5EF4-FFF2-40B4-BE49-F238E27FC236}">
                <a16:creationId xmlns:a16="http://schemas.microsoft.com/office/drawing/2014/main" xmlns="" id="{01A61AAF-34FE-4D80-B9F0-2F74688145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1498" r="888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3E8294F-8124-4C48-9DB1-A8373B404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415854"/>
            <a:ext cx="3438144" cy="1063486"/>
          </a:xfrm>
        </p:spPr>
        <p:txBody>
          <a:bodyPr anchor="b"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Izgradnja dvorca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B52B26A-8441-42E1-B796-0BC2EC4E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83" y="1976297"/>
            <a:ext cx="3438906" cy="438474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njegovoj unutrašnjosti nalazi se preko 100 prostorija. U svakoj od prostorija nalazio se kamin zato je u dvorcu uvijek bilo relativno toplo što je za ono vrijeme bio pravi luksuz. Prostorije su imale zidove s motivom grana i cvijeća, većina namještaja bila je drvena. </a:t>
            </a:r>
          </a:p>
          <a:p>
            <a:pPr marL="0" indent="0">
              <a:buNone/>
            </a:pPr>
            <a:r>
              <a:rPr lang="hr-HR" sz="1400" b="0" i="0" dirty="0">
                <a:latin typeface="Arial" panose="020B0604020202020204" pitchFamily="34" charset="0"/>
                <a:cs typeface="Arial" panose="020B0604020202020204" pitchFamily="34" charset="0"/>
              </a:rPr>
              <a:t>U donjoj dvorani su sačuvane dnevne sobe bogatih njemačkih aristokrata: pravi kamini, tepisi flamanskog djela, slike starih majstora, uključujući Lucasa </a:t>
            </a:r>
            <a:r>
              <a:rPr lang="hr-HR" sz="14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Cranacha</a:t>
            </a:r>
            <a:r>
              <a:rPr lang="hr-HR" sz="1400" b="0" i="0" dirty="0">
                <a:latin typeface="Arial" panose="020B0604020202020204" pitchFamily="34" charset="0"/>
                <a:cs typeface="Arial" panose="020B0604020202020204" pitchFamily="34" charset="0"/>
              </a:rPr>
              <a:t> starijih. </a:t>
            </a:r>
          </a:p>
          <a:p>
            <a:pPr marL="0" indent="0">
              <a:buNone/>
            </a:pPr>
            <a:r>
              <a:rPr lang="hr-HR" sz="1400" b="0" i="0" dirty="0">
                <a:latin typeface="Arial" panose="020B0604020202020204" pitchFamily="34" charset="0"/>
                <a:cs typeface="Arial" panose="020B0604020202020204" pitchFamily="34" charset="0"/>
              </a:rPr>
              <a:t>Gornja soba je spavaća soba s namještajem šesnaestog stoljeća s antičkim krevetom ispod vezenog krovišta i zidovima oslikanim freskama. Zanimljivo, s jedne strane ove spavaće sobe izgrađena je kapela, a sa druge - toalet.</a:t>
            </a:r>
          </a:p>
          <a:p>
            <a:pPr marL="0" indent="0">
              <a:buNone/>
            </a:pPr>
            <a:r>
              <a:rPr lang="hr-H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Dvorac ima ukupno 10 etaža.</a:t>
            </a:r>
          </a:p>
        </p:txBody>
      </p:sp>
    </p:spTree>
    <p:extLst>
      <p:ext uri="{BB962C8B-B14F-4D97-AF65-F5344CB8AC3E}">
        <p14:creationId xmlns:p14="http://schemas.microsoft.com/office/powerpoint/2010/main" val="196663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FFA0136-02AC-4A50-9332-4F4C7BDAF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33" b="2877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117E3A0-D57C-4855-9CBA-890D5424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496" y="3752850"/>
            <a:ext cx="9830899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U kući </a:t>
            </a:r>
            <a:r>
              <a:rPr lang="hr-HR" sz="1400" dirty="0" err="1">
                <a:latin typeface="Arial" panose="020B0604020202020204" pitchFamily="34" charset="0"/>
                <a:cs typeface="Arial" panose="020B0604020202020204" pitchFamily="34" charset="0"/>
              </a:rPr>
              <a:t>Rodendorf</a:t>
            </a: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 postoji i prava srednjovjekovna kuhinja s namještajem iz petnaestog stoljeća. U riznici dvorca možete vidjeti više od 500 predmeta od srebra, zlata i dragog kamenja. </a:t>
            </a: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287969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D731904-7733-45B0-902C-289497204C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xmlns="" id="{504E6397-35D7-4AEC-9DA9-B7F6B12B88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9CAA23E-A5F8-48DB-B346-DE94CFC49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4" r="20284"/>
          <a:stretch/>
        </p:blipFill>
        <p:spPr>
          <a:xfrm>
            <a:off x="6" y="10"/>
            <a:ext cx="4884383" cy="399591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F9AF01C-503B-45FA-BE02-CAA78A9378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0" r="1" b="2487"/>
          <a:stretch/>
        </p:blipFill>
        <p:spPr>
          <a:xfrm>
            <a:off x="5074877" y="10"/>
            <a:ext cx="7117118" cy="3995918"/>
          </a:xfrm>
          <a:prstGeom prst="rect">
            <a:avLst/>
          </a:prstGeom>
        </p:spPr>
      </p:pic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62C5A04F-2AEB-4631-8314-A8B812E1E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xmlns="" id="{4B2B1C70-BF3F-41BD-871B-63D8F911F7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B12042D-7AE7-4575-8B3F-B05C7BDD9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530" y="4440602"/>
            <a:ext cx="9647318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U renesansi, prostori dvorca su dizajnirani za ugodan život svojih vlasnika. To je kuća s bogato ukrašenim sobama i dvoranama. Tako je iz vojne tvrđave dvorac postao slikovita palača. Jedan od njegovih vlasnika (grof von Carl von Eltz) ga je pažljivo obnovio u 19. stoljeću.</a:t>
            </a:r>
          </a:p>
        </p:txBody>
      </p:sp>
    </p:spTree>
    <p:extLst>
      <p:ext uri="{BB962C8B-B14F-4D97-AF65-F5344CB8AC3E}">
        <p14:creationId xmlns:p14="http://schemas.microsoft.com/office/powerpoint/2010/main" val="167192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4C3A44BB-E01C-4AA8-B2C8-32FC346D2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1E88017-0995-47FD-AF8F-420E765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846" y="3696269"/>
            <a:ext cx="6003980" cy="1325563"/>
          </a:xfrm>
        </p:spPr>
        <p:txBody>
          <a:bodyPr anchor="b">
            <a:norm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Obrana dvorca</a:t>
            </a:r>
          </a:p>
        </p:txBody>
      </p:sp>
      <p:pic>
        <p:nvPicPr>
          <p:cNvPr id="9" name="Slika 8" descr="Slika na kojoj se prikazuje na otvorenom&#10;&#10;Opis je automatski generiran">
            <a:extLst>
              <a:ext uri="{FF2B5EF4-FFF2-40B4-BE49-F238E27FC236}">
                <a16:creationId xmlns:a16="http://schemas.microsoft.com/office/drawing/2014/main" xmlns="" id="{AF3DFC4F-11D2-42DF-A002-4213945999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8" r="1386" b="-1"/>
          <a:stretch/>
        </p:blipFill>
        <p:spPr>
          <a:xfrm>
            <a:off x="4406845" y="3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ECE2DF5-1B93-41C1-9F1D-164382B66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844" y="5021831"/>
            <a:ext cx="6946955" cy="1299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Njegovih više od 100 prostorija dobro čuvaju snažne vanjske zidine od kamena, </a:t>
            </a:r>
          </a:p>
          <a:p>
            <a:pPr marL="0" indent="0">
              <a:buNone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ima osam tornjeva visokih od 30 do 40 metara. Dvorac nikada nije bio pokoren.</a:t>
            </a:r>
          </a:p>
          <a:p>
            <a:endParaRPr lang="hr-HR" sz="19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4F0D618-112A-496E-B3CD-AAC8739F7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56" r="5833" b="3"/>
          <a:stretch/>
        </p:blipFill>
        <p:spPr>
          <a:xfrm>
            <a:off x="-3048" y="18862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BB0330B-6FA9-4FCD-8C51-16C09B9710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93" r="16245" b="-1"/>
          <a:stretch/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5342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xmlns="" id="{0288C6B4-AFC3-407F-A595-EFFD38D4CC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0">
            <a:extLst>
              <a:ext uri="{FF2B5EF4-FFF2-40B4-BE49-F238E27FC236}">
                <a16:creationId xmlns:a16="http://schemas.microsoft.com/office/drawing/2014/main" xmlns="" id="{CF236821-17FE-429B-8D2C-08E13A64EA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2">
            <a:extLst>
              <a:ext uri="{FF2B5EF4-FFF2-40B4-BE49-F238E27FC236}">
                <a16:creationId xmlns:a16="http://schemas.microsoft.com/office/drawing/2014/main" xmlns="" id="{C0BDBCD2-E081-43AB-9119-C55465E59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B884B52-7BAD-4C9D-9E09-F4BD9640B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Zanimljivosti:</a:t>
            </a: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xmlns="" id="{98E79BE4-34FE-485A-98A5-92CE8F7C4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A701A3C-63D0-4680-81E1-36AA2900D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Grof Jakob  Eltz bio je zastupnik u hrvatskom parlamentu između 1990. i 1991. </a:t>
            </a: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Dvorac Eltz je bio i na novčanici od 500 DEM od 1961 do 1995.</a:t>
            </a:r>
          </a:p>
          <a:p>
            <a:endParaRPr lang="hr-H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17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6A54785-5A66-4510-9D2E-20563876F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84" y="1774747"/>
            <a:ext cx="6922008" cy="340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8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95B1FC96-0749-41C9-BAED-E089E7714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41749F4-459C-4FEC-A58E-B34E81D72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24" b="2594"/>
          <a:stretch/>
        </p:blipFill>
        <p:spPr>
          <a:xfrm>
            <a:off x="443889" y="833792"/>
            <a:ext cx="4872239" cy="3353880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6" name="Slika 5" descr="Slika na kojoj se prikazuje na otvorenom, priroda, dolina, kanjon&#10;&#10;Opis je automatski generiran">
            <a:extLst>
              <a:ext uri="{FF2B5EF4-FFF2-40B4-BE49-F238E27FC236}">
                <a16:creationId xmlns:a16="http://schemas.microsoft.com/office/drawing/2014/main" xmlns="" id="{43975066-2CF4-41ED-B285-E56A28FC46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" r="-1" b="-1"/>
          <a:stretch/>
        </p:blipFill>
        <p:spPr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22" name="sketch line">
            <a:extLst>
              <a:ext uri="{FF2B5EF4-FFF2-40B4-BE49-F238E27FC236}">
                <a16:creationId xmlns:a16="http://schemas.microsoft.com/office/drawing/2014/main" xmlns="" id="{63C1A86C-B1A8-4AEC-B001-595C91716E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06DC91A-C559-44B2-A398-028E51870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562856"/>
            <a:ext cx="6903721" cy="1600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</a:rPr>
              <a:t>Pozivam vas, ako se ikada nađete u blizini možete posjetiti muzej opremljen originalnim namještajem, posuđem i starim viteškim oružjem i oklopima. U podrumu dvorca smjestila se riznica prepuna zlatnih i srebrnih predmeta. Tu su i brojne umjetnine koje je moja obitelj  skupila kroz gotovo 900 godina. </a:t>
            </a:r>
          </a:p>
          <a:p>
            <a:pPr marL="0" indent="0">
              <a:buNone/>
            </a:pPr>
            <a:endParaRPr lang="hr-HR" sz="1900" dirty="0"/>
          </a:p>
        </p:txBody>
      </p:sp>
    </p:spTree>
    <p:extLst>
      <p:ext uri="{BB962C8B-B14F-4D97-AF65-F5344CB8AC3E}">
        <p14:creationId xmlns:p14="http://schemas.microsoft.com/office/powerpoint/2010/main" val="200058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8FF855F-1A94-4C25-BEF8-8B155710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Izvori: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A4C74F3-7885-4395-9714-E9E834182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https://en.wikipedia.org/wiki/Eltz_Castle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https://burg-eltz.de/de/</a:t>
            </a: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64068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471</Words>
  <Application>Microsoft Office PowerPoint</Application>
  <PresentationFormat>Prilagođeno</PresentationFormat>
  <Paragraphs>26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SREDNOVJEKOVNI DVORAC  „Dvorac Eltz, Njemačka”</vt:lpstr>
      <vt:lpstr>PowerPointova prezentacija</vt:lpstr>
      <vt:lpstr>Izgradnja dvorca</vt:lpstr>
      <vt:lpstr>PowerPointova prezentacija</vt:lpstr>
      <vt:lpstr>PowerPointova prezentacija</vt:lpstr>
      <vt:lpstr>Obrana dvorca</vt:lpstr>
      <vt:lpstr>Zanimljivosti:</vt:lpstr>
      <vt:lpstr>PowerPointova prezentacija</vt:lpstr>
      <vt:lpstr>Izvori: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SREDNOVJEKOVNI DVORAC DVORAC ELTZ</dc:title>
  <dc:creator>Petra Domijan</dc:creator>
  <cp:lastModifiedBy>Mateja</cp:lastModifiedBy>
  <cp:revision>5</cp:revision>
  <dcterms:created xsi:type="dcterms:W3CDTF">2021-10-25T18:14:16Z</dcterms:created>
  <dcterms:modified xsi:type="dcterms:W3CDTF">2021-12-07T09:43:20Z</dcterms:modified>
</cp:coreProperties>
</file>